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563" r:id="rId5"/>
    <p:sldId id="276" r:id="rId6"/>
    <p:sldId id="418" r:id="rId7"/>
    <p:sldId id="420" r:id="rId8"/>
    <p:sldId id="431" r:id="rId9"/>
    <p:sldId id="265" r:id="rId10"/>
    <p:sldId id="432" r:id="rId11"/>
    <p:sldId id="560" r:id="rId12"/>
    <p:sldId id="433" r:id="rId13"/>
    <p:sldId id="561" r:id="rId14"/>
    <p:sldId id="434" r:id="rId15"/>
    <p:sldId id="562" r:id="rId16"/>
    <p:sldId id="551" r:id="rId17"/>
    <p:sldId id="559" r:id="rId18"/>
    <p:sldId id="564" r:id="rId19"/>
    <p:sldId id="435" r:id="rId20"/>
    <p:sldId id="543" r:id="rId21"/>
    <p:sldId id="565" r:id="rId22"/>
    <p:sldId id="537" r:id="rId23"/>
    <p:sldId id="566" r:id="rId24"/>
    <p:sldId id="544" r:id="rId25"/>
    <p:sldId id="567" r:id="rId26"/>
    <p:sldId id="568" r:id="rId27"/>
    <p:sldId id="569" r:id="rId28"/>
    <p:sldId id="455" r:id="rId29"/>
    <p:sldId id="456" r:id="rId30"/>
    <p:sldId id="552" r:id="rId31"/>
    <p:sldId id="558" r:id="rId32"/>
  </p:sldIdLst>
  <p:sldSz cx="9144000" cy="5715000" type="screen16x10"/>
  <p:notesSz cx="6858000" cy="12477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22" indent="9524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30" indent="188897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351" indent="284141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859" indent="37779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5817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2980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144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308" algn="l" defTabSz="914328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57" userDrawn="1">
          <p15:clr>
            <a:srgbClr val="A4A3A4"/>
          </p15:clr>
        </p15:guide>
        <p15:guide id="3" pos="5472">
          <p15:clr>
            <a:srgbClr val="A4A3A4"/>
          </p15:clr>
        </p15:guide>
        <p15:guide id="4" pos="1020" userDrawn="1">
          <p15:clr>
            <a:srgbClr val="A4A3A4"/>
          </p15:clr>
        </p15:guide>
        <p15:guide id="5" pos="1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09"/>
    <a:srgbClr val="92D050"/>
    <a:srgbClr val="A27565"/>
    <a:srgbClr val="A8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ED85C-893E-4798-A7C8-6B42C1BE4538}" v="2" dt="2020-05-26T07:16:23.687"/>
    <p1510:client id="{B2BBA452-E982-4594-B02F-BC7CDEF9310C}" v="2" dt="2020-05-26T07:16:01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2"/>
    <p:restoredTop sz="56342"/>
  </p:normalViewPr>
  <p:slideViewPr>
    <p:cSldViewPr snapToGrid="0">
      <p:cViewPr varScale="1">
        <p:scale>
          <a:sx n="46" d="100"/>
          <a:sy n="46" d="100"/>
        </p:scale>
        <p:origin x="1716" y="36"/>
      </p:cViewPr>
      <p:guideLst>
        <p:guide orient="horz" pos="1800"/>
        <p:guide pos="657"/>
        <p:guide pos="5472"/>
        <p:guide pos="1020"/>
        <p:guide pos="1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9" y="0"/>
            <a:ext cx="297180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33" y="0"/>
            <a:ext cx="297180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F946A87F-6EDF-4C93-99F3-9CCF275A47EB}" type="datetime1">
              <a:rPr lang="nb-NO" altLang="nb-NO"/>
              <a:pPr>
                <a:defRPr/>
              </a:pPr>
              <a:t>05.06.2020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9" y="8685213"/>
            <a:ext cx="297180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33" y="8685213"/>
            <a:ext cx="297180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5D30DA6-CAEB-4ECE-9D53-BA50A9C59406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689833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" y="0"/>
            <a:ext cx="297180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16" y="0"/>
            <a:ext cx="297180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8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9" y="8686800"/>
            <a:ext cx="297180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16" y="8686800"/>
            <a:ext cx="297180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CECBE99-1F90-4707-8304-3AE6BC9A099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153037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2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3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35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85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483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378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275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171" algn="l" defTabSz="36289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21952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496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11464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71049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3464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83118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55561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60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0477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90714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3396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86566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94266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3208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336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ECBE99-1F90-4707-8304-3AE6BC9A0993}" type="slidenum">
              <a:rPr lang="en-US" altLang="nb-NO" smtClean="0"/>
              <a:pPr>
                <a:defRPr/>
              </a:pPr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1356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381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3C6B-E078-7247-AEA3-F00BE8E04246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A9333-9E0B-4DF0-8F36-C954ADEF39E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4628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3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897" indent="0">
              <a:buNone/>
              <a:defRPr sz="1400"/>
            </a:lvl2pPr>
            <a:lvl3pPr marL="725793" indent="0">
              <a:buNone/>
              <a:defRPr sz="1300"/>
            </a:lvl3pPr>
            <a:lvl4pPr marL="1088690" indent="0">
              <a:buNone/>
              <a:defRPr sz="1100"/>
            </a:lvl4pPr>
            <a:lvl5pPr marL="1451585" indent="0">
              <a:buNone/>
              <a:defRPr sz="1100"/>
            </a:lvl5pPr>
            <a:lvl6pPr marL="1814483" indent="0">
              <a:buNone/>
              <a:defRPr sz="1100"/>
            </a:lvl6pPr>
            <a:lvl7pPr marL="2177378" indent="0">
              <a:buNone/>
              <a:defRPr sz="1100"/>
            </a:lvl7pPr>
            <a:lvl8pPr marL="2540275" indent="0">
              <a:buNone/>
              <a:defRPr sz="1100"/>
            </a:lvl8pPr>
            <a:lvl9pPr marL="290317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EFF0C-582A-C241-8B74-D4F0A8518646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D098E-ECDF-4869-8CFF-03C758D2E7B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6431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96CE-0E3F-C64F-A386-672AAA75DDBB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3277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279262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897" indent="0">
              <a:buNone/>
              <a:defRPr sz="1600" b="1"/>
            </a:lvl2pPr>
            <a:lvl3pPr marL="725793" indent="0">
              <a:buNone/>
              <a:defRPr sz="1400" b="1"/>
            </a:lvl3pPr>
            <a:lvl4pPr marL="1088690" indent="0">
              <a:buNone/>
              <a:defRPr sz="1300" b="1"/>
            </a:lvl4pPr>
            <a:lvl5pPr marL="1451585" indent="0">
              <a:buNone/>
              <a:defRPr sz="1300" b="1"/>
            </a:lvl5pPr>
            <a:lvl6pPr marL="1814483" indent="0">
              <a:buNone/>
              <a:defRPr sz="1300" b="1"/>
            </a:lvl6pPr>
            <a:lvl7pPr marL="2177378" indent="0">
              <a:buNone/>
              <a:defRPr sz="1300" b="1"/>
            </a:lvl7pPr>
            <a:lvl8pPr marL="2540275" indent="0">
              <a:buNone/>
              <a:defRPr sz="1300" b="1"/>
            </a:lvl8pPr>
            <a:lvl9pPr marL="2903171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897" indent="0">
              <a:buNone/>
              <a:defRPr sz="1600" b="1"/>
            </a:lvl2pPr>
            <a:lvl3pPr marL="725793" indent="0">
              <a:buNone/>
              <a:defRPr sz="1400" b="1"/>
            </a:lvl3pPr>
            <a:lvl4pPr marL="1088690" indent="0">
              <a:buNone/>
              <a:defRPr sz="1300" b="1"/>
            </a:lvl4pPr>
            <a:lvl5pPr marL="1451585" indent="0">
              <a:buNone/>
              <a:defRPr sz="1300" b="1"/>
            </a:lvl5pPr>
            <a:lvl6pPr marL="1814483" indent="0">
              <a:buNone/>
              <a:defRPr sz="1300" b="1"/>
            </a:lvl6pPr>
            <a:lvl7pPr marL="2177378" indent="0">
              <a:buNone/>
              <a:defRPr sz="1300" b="1"/>
            </a:lvl7pPr>
            <a:lvl8pPr marL="2540275" indent="0">
              <a:buNone/>
              <a:defRPr sz="1300" b="1"/>
            </a:lvl8pPr>
            <a:lvl9pPr marL="2903171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E9D8E-8A12-C543-BD47-86A986393736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3330-D2DF-4EEE-876F-19B909EC3B6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5932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3130-4F7B-4B4E-BE5C-099C38AFF0B8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8719-A10C-424E-8BBE-D7462E316D8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245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FB68-0ABC-4F4B-9C6F-DB6545F8E67E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65E9C-25FD-4561-8F16-C9230077113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8922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897" indent="0">
              <a:buNone/>
              <a:defRPr sz="1000"/>
            </a:lvl2pPr>
            <a:lvl3pPr marL="725793" indent="0">
              <a:buNone/>
              <a:defRPr sz="800"/>
            </a:lvl3pPr>
            <a:lvl4pPr marL="1088690" indent="0">
              <a:buNone/>
              <a:defRPr sz="700"/>
            </a:lvl4pPr>
            <a:lvl5pPr marL="1451585" indent="0">
              <a:buNone/>
              <a:defRPr sz="700"/>
            </a:lvl5pPr>
            <a:lvl6pPr marL="1814483" indent="0">
              <a:buNone/>
              <a:defRPr sz="700"/>
            </a:lvl6pPr>
            <a:lvl7pPr marL="2177378" indent="0">
              <a:buNone/>
              <a:defRPr sz="700"/>
            </a:lvl7pPr>
            <a:lvl8pPr marL="2540275" indent="0">
              <a:buNone/>
              <a:defRPr sz="700"/>
            </a:lvl8pPr>
            <a:lvl9pPr marL="29031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4B6C2-6D44-AD47-996E-AC44779E4A1B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971F-84FC-42B9-A81C-7DE81FE46C6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6588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3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897" indent="0">
              <a:buNone/>
              <a:defRPr sz="2200"/>
            </a:lvl2pPr>
            <a:lvl3pPr marL="725793" indent="0">
              <a:buNone/>
              <a:defRPr sz="1900"/>
            </a:lvl3pPr>
            <a:lvl4pPr marL="1088690" indent="0">
              <a:buNone/>
              <a:defRPr sz="1600"/>
            </a:lvl4pPr>
            <a:lvl5pPr marL="1451585" indent="0">
              <a:buNone/>
              <a:defRPr sz="1600"/>
            </a:lvl5pPr>
            <a:lvl6pPr marL="1814483" indent="0">
              <a:buNone/>
              <a:defRPr sz="1600"/>
            </a:lvl6pPr>
            <a:lvl7pPr marL="2177378" indent="0">
              <a:buNone/>
              <a:defRPr sz="1600"/>
            </a:lvl7pPr>
            <a:lvl8pPr marL="2540275" indent="0">
              <a:buNone/>
              <a:defRPr sz="1600"/>
            </a:lvl8pPr>
            <a:lvl9pPr marL="2903171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4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897" indent="0">
              <a:buNone/>
              <a:defRPr sz="1000"/>
            </a:lvl2pPr>
            <a:lvl3pPr marL="725793" indent="0">
              <a:buNone/>
              <a:defRPr sz="800"/>
            </a:lvl3pPr>
            <a:lvl4pPr marL="1088690" indent="0">
              <a:buNone/>
              <a:defRPr sz="700"/>
            </a:lvl4pPr>
            <a:lvl5pPr marL="1451585" indent="0">
              <a:buNone/>
              <a:defRPr sz="700"/>
            </a:lvl5pPr>
            <a:lvl6pPr marL="1814483" indent="0">
              <a:buNone/>
              <a:defRPr sz="700"/>
            </a:lvl6pPr>
            <a:lvl7pPr marL="2177378" indent="0">
              <a:buNone/>
              <a:defRPr sz="700"/>
            </a:lvl7pPr>
            <a:lvl8pPr marL="2540275" indent="0">
              <a:buNone/>
              <a:defRPr sz="700"/>
            </a:lvl8pPr>
            <a:lvl9pPr marL="29031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D4824-BAA0-CC49-A803-73AA2FF5A52B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BA221-012C-4439-BE99-55EA0C7CAD0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6007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2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79" tIns="36290" rIns="72579" bIns="36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3AFF829-7C5F-B742-BBD1-928C1ED7999E}" type="datetime1">
              <a:rPr lang="nb-NO" altLang="nb-NO" smtClean="0"/>
              <a:t>05.06.2020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79" tIns="36290" rIns="72579" bIns="362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48559CB-CCD4-4F5C-9E45-0683F4509C7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4938"/>
            <a:ext cx="22113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897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793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69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58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41" indent="-271441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16" indent="-225407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390" indent="-180961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69899" indent="-180961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820" indent="-180961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5930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8825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722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618" indent="-181449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897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793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690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585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483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378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275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171" algn="l" defTabSz="3628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security/lsis/private-computer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store-collaborate/o365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s://www.uio.no/english/services/it/store-collaborate/gsuit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io.no/english/services/it/security/lsis/storage-guid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io.no/english/services/it/store-collaborate/storage-hotel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contac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services/it/security/lsis/storage-guide.html" TargetMode="External"/><Relationship Id="rId2" Type="http://schemas.openxmlformats.org/officeDocument/2006/relationships/hyperlink" Target="https://www.uio.no/english/for-employees/support/research/research-data-manageme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english/services/it/security/lsis/data-classes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A0AE-9C3B-BF45-A031-193E8ACB58F7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ctr"/>
            <a:r>
              <a:rPr lang="en-NO" sz="4000" dirty="0"/>
              <a:t>DATA CLASSIFICATION AND STORAGE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46F4D-FB76-344A-9945-DAB5B2ADF431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83155" y="2857499"/>
            <a:ext cx="7543800" cy="1670957"/>
          </a:xfrm>
        </p:spPr>
        <p:txBody>
          <a:bodyPr/>
          <a:lstStyle/>
          <a:p>
            <a:pPr algn="ctr"/>
            <a:r>
              <a:rPr lang="en-NO" dirty="0"/>
              <a:t>Workshop</a:t>
            </a:r>
          </a:p>
          <a:p>
            <a:pPr algn="ctr"/>
            <a:r>
              <a:rPr lang="en-NO" dirty="0"/>
              <a:t>June 4, 2020</a:t>
            </a:r>
          </a:p>
          <a:p>
            <a:pPr algn="ctr"/>
            <a:r>
              <a:rPr lang="en-NO" sz="1600" dirty="0"/>
              <a:t>Annika Rockenberger, University of Oslo Library</a:t>
            </a:r>
          </a:p>
          <a:p>
            <a:pPr algn="ctr"/>
            <a:r>
              <a:rPr lang="en-NO" sz="1600" dirty="0"/>
              <a:t>Elin Stangeland, Universtiy of Oslo Library</a:t>
            </a:r>
          </a:p>
          <a:p>
            <a:pPr algn="ctr"/>
            <a:r>
              <a:rPr lang="en-NO" sz="1200" dirty="0"/>
              <a:t>Original presentation by Anne Bergsaker, University Center for Information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53162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/>
              <a:t>Do you think you will work with </a:t>
            </a:r>
            <a:r>
              <a:rPr lang="en-US" b="1" dirty="0">
                <a:solidFill>
                  <a:srgbClr val="C00000"/>
                </a:solidFill>
              </a:rPr>
              <a:t>red</a:t>
            </a:r>
            <a:r>
              <a:rPr lang="en-NO" dirty="0"/>
              <a:t>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9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B7B7-E576-4293-B89C-0AEC15EE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black data?</a:t>
            </a:r>
          </a:p>
        </p:txBody>
      </p:sp>
      <p:pic>
        <p:nvPicPr>
          <p:cNvPr id="6" name="Picture 6" descr="A picture containing sky, indoor&#10;&#10;Description generated with high confidence">
            <a:extLst>
              <a:ext uri="{FF2B5EF4-FFF2-40B4-BE49-F238E27FC236}">
                <a16:creationId xmlns:a16="http://schemas.microsoft.com/office/drawing/2014/main" id="{FE1143A4-C159-4AC6-9CB1-7C8B81555C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7910" y="1782101"/>
            <a:ext cx="3771900" cy="327051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1D20D-1449-4A33-A6C3-FB0AA5B5C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1464" y="1475709"/>
            <a:ext cx="4325810" cy="3423814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/>
              <a:t>This class is used if it could cause significant harm to public interests, the university or individuals if the information becomes known to unauthorized persons.</a:t>
            </a:r>
            <a:endParaRPr lang="nb-NO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Research data </a:t>
            </a:r>
            <a:r>
              <a:rPr lang="nb-NO" sz="1900" err="1">
                <a:ea typeface="+mn-lt"/>
                <a:cs typeface="+mn-lt"/>
              </a:rPr>
              <a:t>that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requires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extra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protection</a:t>
            </a:r>
            <a:endParaRPr lang="nb-NO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Large </a:t>
            </a:r>
            <a:r>
              <a:rPr lang="nb-NO" sz="1900" err="1">
                <a:ea typeface="+mn-lt"/>
                <a:cs typeface="+mn-lt"/>
              </a:rPr>
              <a:t>quantities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of</a:t>
            </a:r>
            <a:r>
              <a:rPr lang="nb-NO" sz="1900">
                <a:ea typeface="+mn-lt"/>
                <a:cs typeface="+mn-lt"/>
              </a:rPr>
              <a:t> sensitive personal data</a:t>
            </a:r>
            <a:endParaRPr lang="en-US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Large </a:t>
            </a:r>
            <a:r>
              <a:rPr lang="nb-NO" sz="1900" err="1">
                <a:ea typeface="+mn-lt"/>
                <a:cs typeface="+mn-lt"/>
              </a:rPr>
              <a:t>quantities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of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health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related</a:t>
            </a:r>
            <a:r>
              <a:rPr lang="nb-NO" sz="1900">
                <a:ea typeface="+mn-lt"/>
                <a:cs typeface="+mn-lt"/>
              </a:rPr>
              <a:t> data</a:t>
            </a:r>
            <a:endParaRPr lang="en-US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Research data </a:t>
            </a:r>
            <a:r>
              <a:rPr lang="nb-NO" sz="1900" err="1">
                <a:ea typeface="+mn-lt"/>
                <a:cs typeface="+mn-lt"/>
              </a:rPr>
              <a:t>that</a:t>
            </a:r>
            <a:r>
              <a:rPr lang="nb-NO" sz="1900">
                <a:ea typeface="+mn-lt"/>
                <a:cs typeface="+mn-lt"/>
              </a:rPr>
              <a:t> is </a:t>
            </a:r>
            <a:r>
              <a:rPr lang="nb-NO" sz="1900" err="1">
                <a:ea typeface="+mn-lt"/>
                <a:cs typeface="+mn-lt"/>
              </a:rPr>
              <a:t>of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great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financial</a:t>
            </a:r>
            <a:r>
              <a:rPr lang="nb-NO" sz="1900">
                <a:ea typeface="+mn-lt"/>
                <a:cs typeface="+mn-lt"/>
              </a:rPr>
              <a:t> or </a:t>
            </a:r>
            <a:r>
              <a:rPr lang="nb-NO" sz="1900" err="1">
                <a:ea typeface="+mn-lt"/>
                <a:cs typeface="+mn-lt"/>
              </a:rPr>
              <a:t>commercial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value</a:t>
            </a:r>
            <a:endParaRPr lang="en-US" sz="1900">
              <a:ea typeface="+mn-lt"/>
              <a:cs typeface="+mn-lt"/>
            </a:endParaRPr>
          </a:p>
          <a:p>
            <a:pPr marL="271145" indent="-271145"/>
            <a:endParaRPr lang="en-US" sz="1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41A2C-3133-425D-90DD-E3BB309561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890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/>
              <a:t>Do you think you will work with </a:t>
            </a:r>
            <a:r>
              <a:rPr lang="en-US" b="1" dirty="0">
                <a:solidFill>
                  <a:schemeClr val="accent4"/>
                </a:solidFill>
              </a:rPr>
              <a:t>black</a:t>
            </a:r>
            <a:r>
              <a:rPr lang="en-NO" dirty="0"/>
              <a:t>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2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3E151F-FC52-F949-8276-B07D59AE8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2032" y="0"/>
            <a:ext cx="9144000" cy="6096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F42389-AD06-2043-B4A6-B46C2447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705" y="2726108"/>
            <a:ext cx="6002525" cy="1937309"/>
          </a:xfrm>
          <a:solidFill>
            <a:srgbClr val="FFFFFF">
              <a:alpha val="39000"/>
            </a:srgbClr>
          </a:solidFill>
        </p:spPr>
        <p:txBody>
          <a:bodyPr/>
          <a:lstStyle/>
          <a:p>
            <a:r>
              <a:rPr lang="en-GB" dirty="0"/>
              <a:t>You must familiarise yourself with &amp; comply with the data processing guidelines.</a:t>
            </a:r>
            <a:br>
              <a:rPr lang="en-GB" dirty="0"/>
            </a:br>
            <a:r>
              <a:rPr lang="en-GB" dirty="0"/>
              <a:t>Consult with your PI, local IT or USIT!</a:t>
            </a: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5BA8A-BD7A-2242-A0F5-B980C4A815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4498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FBEFA2-FEF3-8547-92C6-90F539386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565E9C-25FD-4561-8F16-C92300771131}" type="slidenum">
              <a:rPr lang="en-US" altLang="nb-NO" smtClean="0"/>
              <a:pPr>
                <a:defRPr/>
              </a:pPr>
              <a:t>15</a:t>
            </a:fld>
            <a:endParaRPr lang="en-US" alt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909FA-F12C-1244-BC4C-AA13F755E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1" r="22689"/>
          <a:stretch/>
        </p:blipFill>
        <p:spPr>
          <a:xfrm>
            <a:off x="-1" y="1055915"/>
            <a:ext cx="9144001" cy="4659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4949F3-BD53-0D40-9FAE-1F61CEED5371}"/>
              </a:ext>
            </a:extLst>
          </p:cNvPr>
          <p:cNvSpPr txBox="1"/>
          <p:nvPr/>
        </p:nvSpPr>
        <p:spPr>
          <a:xfrm>
            <a:off x="-1" y="5468779"/>
            <a:ext cx="89589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00" dirty="0">
                <a:solidFill>
                  <a:schemeClr val="bg1"/>
                </a:solidFill>
              </a:rPr>
              <a:t>Automated Storage Facility at the National Library of Norway. Picture by Tore Brattli. Source </a:t>
            </a:r>
            <a:r>
              <a:rPr lang="en-GB" sz="1000" dirty="0">
                <a:solidFill>
                  <a:schemeClr val="bg1"/>
                </a:solidFill>
              </a:rPr>
              <a:t>https://</a:t>
            </a:r>
            <a:r>
              <a:rPr lang="en-GB" sz="1000" dirty="0" err="1">
                <a:solidFill>
                  <a:schemeClr val="bg1"/>
                </a:solidFill>
              </a:rPr>
              <a:t>flic.kr</a:t>
            </a:r>
            <a:r>
              <a:rPr lang="en-GB" sz="1000" dirty="0">
                <a:solidFill>
                  <a:schemeClr val="bg1"/>
                </a:solidFill>
              </a:rPr>
              <a:t>/p/hn3y5D</a:t>
            </a:r>
            <a:endParaRPr lang="en-NO" sz="1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414CC-6410-F742-9162-08752278BAA3}"/>
              </a:ext>
            </a:extLst>
          </p:cNvPr>
          <p:cNvSpPr txBox="1"/>
          <p:nvPr/>
        </p:nvSpPr>
        <p:spPr>
          <a:xfrm>
            <a:off x="1643742" y="2149614"/>
            <a:ext cx="5856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SOLUTIONS</a:t>
            </a:r>
          </a:p>
        </p:txBody>
      </p:sp>
    </p:spTree>
    <p:extLst>
      <p:ext uri="{BB962C8B-B14F-4D97-AF65-F5344CB8AC3E}">
        <p14:creationId xmlns:p14="http://schemas.microsoft.com/office/powerpoint/2010/main" val="32336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primarily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private </a:t>
            </a:r>
            <a:r>
              <a:rPr lang="de-DE" dirty="0" err="1"/>
              <a:t>laptop</a:t>
            </a:r>
            <a:r>
              <a:rPr lang="de-DE" dirty="0"/>
              <a:t>/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en-NO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6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500584"/>
            <a:ext cx="7921625" cy="954088"/>
          </a:xfrm>
        </p:spPr>
        <p:txBody>
          <a:bodyPr/>
          <a:lstStyle/>
          <a:p>
            <a:r>
              <a:rPr lang="en-US"/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00" y="1274702"/>
            <a:ext cx="4836887" cy="4259823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>
                <a:solidFill>
                  <a:srgbClr val="00B050"/>
                </a:solidFill>
                <a:ea typeface="+mn-lt"/>
                <a:cs typeface="+mn-lt"/>
              </a:rPr>
              <a:t>Green data</a:t>
            </a:r>
            <a:r>
              <a:rPr lang="nb-NO" dirty="0">
                <a:ea typeface="+mn-lt"/>
                <a:cs typeface="+mn-lt"/>
              </a:rPr>
              <a:t>: </a:t>
            </a:r>
            <a:r>
              <a:rPr lang="nb-NO" dirty="0" err="1">
                <a:ea typeface="+mn-lt"/>
                <a:cs typeface="+mn-lt"/>
              </a:rPr>
              <a:t>anywhere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you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want</a:t>
            </a:r>
            <a:r>
              <a:rPr lang="nb-NO" dirty="0">
                <a:ea typeface="+mn-lt"/>
                <a:cs typeface="+mn-lt"/>
              </a:rPr>
              <a:t>, </a:t>
            </a:r>
            <a:r>
              <a:rPr lang="nb-NO" dirty="0" err="1">
                <a:ea typeface="+mn-lt"/>
                <a:cs typeface="+mn-lt"/>
              </a:rPr>
              <a:t>but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ideally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b="1" dirty="0">
                <a:ea typeface="+mn-lt"/>
                <a:cs typeface="+mn-lt"/>
              </a:rPr>
              <a:t>not </a:t>
            </a:r>
            <a:r>
              <a:rPr lang="nb-NO" b="1" dirty="0" err="1">
                <a:ea typeface="+mn-lt"/>
                <a:cs typeface="+mn-lt"/>
              </a:rPr>
              <a:t>only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on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your</a:t>
            </a:r>
            <a:r>
              <a:rPr lang="nb-NO" dirty="0">
                <a:ea typeface="+mn-lt"/>
                <a:cs typeface="+mn-lt"/>
              </a:rPr>
              <a:t> private </a:t>
            </a:r>
            <a:r>
              <a:rPr lang="nb-NO" dirty="0" err="1">
                <a:ea typeface="+mn-lt"/>
                <a:cs typeface="+mn-lt"/>
              </a:rPr>
              <a:t>laptop</a:t>
            </a:r>
            <a:r>
              <a:rPr lang="nb-NO" dirty="0">
                <a:ea typeface="+mn-lt"/>
                <a:cs typeface="+mn-lt"/>
              </a:rPr>
              <a:t> (</a:t>
            </a:r>
            <a:r>
              <a:rPr lang="nb-NO" dirty="0" err="1">
                <a:ea typeface="+mn-lt"/>
                <a:cs typeface="+mn-lt"/>
              </a:rPr>
              <a:t>very</a:t>
            </a:r>
            <a:r>
              <a:rPr lang="nb-NO" dirty="0">
                <a:ea typeface="+mn-lt"/>
                <a:cs typeface="+mn-lt"/>
              </a:rPr>
              <a:t> vulnerable)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dirty="0" err="1">
                <a:solidFill>
                  <a:srgbClr val="FFC000"/>
                </a:solidFill>
                <a:ea typeface="+mn-lt"/>
                <a:cs typeface="+mn-lt"/>
              </a:rPr>
              <a:t>Yellow</a:t>
            </a:r>
            <a:r>
              <a:rPr lang="nb-NO" dirty="0">
                <a:solidFill>
                  <a:srgbClr val="FFC000"/>
                </a:solidFill>
                <a:ea typeface="+mn-lt"/>
                <a:cs typeface="+mn-lt"/>
              </a:rPr>
              <a:t> data</a:t>
            </a:r>
            <a:r>
              <a:rPr lang="nb-NO" dirty="0">
                <a:ea typeface="+mn-lt"/>
                <a:cs typeface="+mn-lt"/>
              </a:rPr>
              <a:t>: </a:t>
            </a:r>
            <a:endParaRPr lang="en-US" dirty="0">
              <a:ea typeface="+mn-lt"/>
              <a:cs typeface="+mn-lt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 err="1">
                <a:ea typeface="+mn-lt"/>
                <a:cs typeface="+mn-lt"/>
              </a:rPr>
              <a:t>encrypted</a:t>
            </a:r>
            <a:r>
              <a:rPr lang="nb-NO" sz="2000" dirty="0">
                <a:ea typeface="+mn-lt"/>
                <a:cs typeface="+mn-lt"/>
              </a:rPr>
              <a:t> hard drive</a:t>
            </a:r>
            <a:endParaRPr lang="en-US" sz="2000" dirty="0">
              <a:ea typeface="+mn-lt"/>
              <a:cs typeface="+mn-lt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ea typeface="+mn-lt"/>
                <a:cs typeface="+mn-lt"/>
              </a:rPr>
              <a:t>UiO </a:t>
            </a:r>
            <a:r>
              <a:rPr lang="nb-NO" sz="2000" dirty="0" err="1">
                <a:ea typeface="+mn-lt"/>
                <a:cs typeface="+mn-lt"/>
              </a:rPr>
              <a:t>cloud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solution</a:t>
            </a:r>
            <a:r>
              <a:rPr lang="nb-NO" sz="2000" dirty="0">
                <a:ea typeface="+mn-lt"/>
                <a:cs typeface="+mn-lt"/>
              </a:rPr>
              <a:t> (UiO </a:t>
            </a:r>
            <a:r>
              <a:rPr lang="nb-NO" sz="2000" dirty="0" err="1">
                <a:ea typeface="+mn-lt"/>
                <a:cs typeface="+mn-lt"/>
              </a:rPr>
              <a:t>OneDrive</a:t>
            </a:r>
            <a:r>
              <a:rPr lang="nb-NO" sz="2000" dirty="0">
                <a:ea typeface="+mn-lt"/>
                <a:cs typeface="+mn-lt"/>
              </a:rPr>
              <a:t>, UiO G-Suite)</a:t>
            </a:r>
            <a:endParaRPr lang="en-US" sz="2000" dirty="0">
              <a:ea typeface="+mn-lt"/>
              <a:cs typeface="+mn-lt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ea typeface="+mn-lt"/>
                <a:cs typeface="+mn-lt"/>
              </a:rPr>
              <a:t>UiO </a:t>
            </a:r>
            <a:r>
              <a:rPr lang="nb-NO" sz="2000" dirty="0" err="1">
                <a:ea typeface="+mn-lt"/>
                <a:cs typeface="+mn-lt"/>
              </a:rPr>
              <a:t>home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directory</a:t>
            </a:r>
            <a:r>
              <a:rPr lang="nb-NO" sz="2000" dirty="0">
                <a:ea typeface="+mn-lt"/>
                <a:cs typeface="+mn-lt"/>
              </a:rPr>
              <a:t> (M</a:t>
            </a:r>
            <a:r>
              <a:rPr lang="nb-NO" sz="2000" dirty="0">
                <a:ea typeface="+mn-lt"/>
                <a:cs typeface="+mn-lt"/>
                <a:sym typeface="Wingdings" pitchFamily="2" charset="2"/>
              </a:rPr>
              <a:t>: )</a:t>
            </a:r>
            <a:endParaRPr lang="nb-NO" sz="2000" dirty="0">
              <a:ea typeface="+mn-lt"/>
              <a:cs typeface="+mn-lt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dirty="0">
                <a:ea typeface="+mn-lt"/>
                <a:cs typeface="+mn-lt"/>
              </a:rPr>
              <a:t>UiO </a:t>
            </a:r>
            <a:r>
              <a:rPr lang="nb-NO" sz="2000" dirty="0" err="1">
                <a:ea typeface="+mn-lt"/>
                <a:cs typeface="+mn-lt"/>
              </a:rPr>
              <a:t>storage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hotel</a:t>
            </a:r>
            <a:r>
              <a:rPr lang="nb-NO" sz="2000" dirty="0">
                <a:ea typeface="+mn-lt"/>
                <a:cs typeface="+mn-lt"/>
              </a:rPr>
              <a:t>(«lagringshotell»)</a:t>
            </a: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b="1" dirty="0">
                <a:ea typeface="+mn-lt"/>
                <a:cs typeface="+mn-lt"/>
              </a:rPr>
              <a:t>Not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your</a:t>
            </a:r>
            <a:r>
              <a:rPr lang="nb-NO" sz="2000" dirty="0">
                <a:ea typeface="+mn-lt"/>
                <a:cs typeface="+mn-lt"/>
              </a:rPr>
              <a:t> private </a:t>
            </a:r>
            <a:r>
              <a:rPr lang="nb-NO" sz="2000" dirty="0" err="1">
                <a:ea typeface="+mn-lt"/>
                <a:cs typeface="+mn-lt"/>
              </a:rPr>
              <a:t>laptop</a:t>
            </a:r>
            <a:r>
              <a:rPr lang="nb-NO" sz="2000" dirty="0">
                <a:ea typeface="+mn-lt"/>
                <a:cs typeface="+mn-lt"/>
              </a:rPr>
              <a:t> or </a:t>
            </a:r>
            <a:r>
              <a:rPr lang="nb-NO" sz="2000" dirty="0" err="1">
                <a:ea typeface="+mn-lt"/>
                <a:cs typeface="+mn-lt"/>
              </a:rPr>
              <a:t>phone</a:t>
            </a:r>
            <a:r>
              <a:rPr lang="nb-NO" sz="2000" dirty="0">
                <a:ea typeface="+mn-lt"/>
                <a:cs typeface="+mn-lt"/>
              </a:rPr>
              <a:t>, </a:t>
            </a:r>
            <a:r>
              <a:rPr lang="nb-NO" sz="2000" dirty="0" err="1">
                <a:ea typeface="+mn-lt"/>
                <a:cs typeface="+mn-lt"/>
              </a:rPr>
              <a:t>unless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they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 err="1">
                <a:ea typeface="+mn-lt"/>
                <a:cs typeface="+mn-lt"/>
              </a:rPr>
              <a:t>are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>
                <a:ea typeface="+mn-lt"/>
                <a:cs typeface="+mn-lt"/>
                <a:hlinkClick r:id="rId3"/>
              </a:rPr>
              <a:t>encrypted and safely used</a:t>
            </a:r>
            <a:endParaRPr lang="nb-NO" sz="2000" dirty="0"/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87759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A92C-AD70-FC46-8FD3-57AA142E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/>
              <a:t>UiO commercial cloud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895DF-107E-664B-8D68-75E82010D9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O" dirty="0"/>
              <a:t>Microsoft OneDrive + Office365</a:t>
            </a: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https://</a:t>
            </a:r>
            <a:r>
              <a:rPr lang="en-GB" sz="1800" dirty="0" err="1">
                <a:hlinkClick r:id="rId3"/>
              </a:rPr>
              <a:t>www.uio.no</a:t>
            </a:r>
            <a:r>
              <a:rPr lang="en-GB" sz="1800" dirty="0">
                <a:hlinkClick r:id="rId3"/>
              </a:rPr>
              <a:t>/</a:t>
            </a:r>
            <a:r>
              <a:rPr lang="en-GB" sz="1800" dirty="0" err="1">
                <a:hlinkClick r:id="rId3"/>
              </a:rPr>
              <a:t>english</a:t>
            </a:r>
            <a:r>
              <a:rPr lang="en-GB" sz="1800" dirty="0">
                <a:hlinkClick r:id="rId3"/>
              </a:rPr>
              <a:t>/services/it/store-collaborate/o365/</a:t>
            </a:r>
            <a:endParaRPr lang="en-NO" sz="1800" dirty="0"/>
          </a:p>
          <a:p>
            <a:r>
              <a:rPr lang="en-NO" dirty="0"/>
              <a:t>Google Drive + Docs, Sheets, etc</a:t>
            </a:r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https://</a:t>
            </a:r>
            <a:r>
              <a:rPr lang="en-GB" sz="1800" dirty="0" err="1">
                <a:hlinkClick r:id="rId4"/>
              </a:rPr>
              <a:t>www.uio.no</a:t>
            </a:r>
            <a:r>
              <a:rPr lang="en-GB" sz="1800" dirty="0">
                <a:hlinkClick r:id="rId4"/>
              </a:rPr>
              <a:t>/</a:t>
            </a:r>
            <a:r>
              <a:rPr lang="en-GB" sz="1800" dirty="0" err="1">
                <a:hlinkClick r:id="rId4"/>
              </a:rPr>
              <a:t>english</a:t>
            </a:r>
            <a:r>
              <a:rPr lang="en-GB" sz="1800" dirty="0">
                <a:hlinkClick r:id="rId4"/>
              </a:rPr>
              <a:t>/services/it/store-collaborate/</a:t>
            </a:r>
            <a:r>
              <a:rPr lang="en-GB" sz="1800" dirty="0" err="1">
                <a:hlinkClick r:id="rId4"/>
              </a:rPr>
              <a:t>gsuite</a:t>
            </a:r>
            <a:r>
              <a:rPr lang="en-GB" sz="1800" dirty="0">
                <a:hlinkClick r:id="rId4"/>
              </a:rPr>
              <a:t>/</a:t>
            </a:r>
            <a:endParaRPr lang="en-NO" sz="1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23DC8-E89E-FD46-BDD5-DBF82E410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138056" y="3365500"/>
            <a:ext cx="1737457" cy="201696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9E9A1-DE48-7A42-BF1A-700041136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18</a:t>
            </a:fld>
            <a:endParaRPr lang="en-US" alt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F298B-EE58-0A49-A4B7-8585BF71D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95" r="12743"/>
          <a:stretch/>
        </p:blipFill>
        <p:spPr>
          <a:xfrm>
            <a:off x="6006785" y="1185069"/>
            <a:ext cx="2697478" cy="20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3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UiO‘s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, </a:t>
            </a:r>
            <a:r>
              <a:rPr lang="de-DE" i="1" dirty="0"/>
              <a:t>Microsoft OneDrive &amp; Office365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i="1" dirty="0"/>
              <a:t>Google G-Suite</a:t>
            </a:r>
            <a:r>
              <a:rPr lang="de-DE" dirty="0"/>
              <a:t>. </a:t>
            </a:r>
          </a:p>
          <a:p>
            <a:pPr marL="0" indent="0">
              <a:buNone/>
            </a:pPr>
            <a:r>
              <a:rPr lang="de-DE" dirty="0"/>
              <a:t>Are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aware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solutions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UiO</a:t>
            </a:r>
            <a:r>
              <a:rPr lang="de-DE" dirty="0"/>
              <a:t> </a:t>
            </a:r>
            <a:r>
              <a:rPr lang="de-DE" dirty="0" err="1"/>
              <a:t>offers</a:t>
            </a:r>
            <a:r>
              <a:rPr lang="de-DE" dirty="0"/>
              <a:t>?</a:t>
            </a: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7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BD2-FF87-4BE1-A246-0A088AF2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36" y="500584"/>
            <a:ext cx="7921625" cy="954088"/>
          </a:xfrm>
        </p:spPr>
        <p:txBody>
          <a:bodyPr/>
          <a:lstStyle/>
          <a:p>
            <a:r>
              <a:rPr lang="en-US"/>
              <a:t>Where can you store the different types of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89ACC-A54D-401D-AF13-A46FB0C14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101" y="1355716"/>
            <a:ext cx="4612132" cy="3895741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400">
                <a:solidFill>
                  <a:srgbClr val="FF0000"/>
                </a:solidFill>
                <a:ea typeface="+mn-lt"/>
                <a:cs typeface="+mn-lt"/>
              </a:rPr>
              <a:t>Red data</a:t>
            </a:r>
            <a:r>
              <a:rPr lang="nb-NO" sz="2400">
                <a:ea typeface="+mn-lt"/>
                <a:cs typeface="+mn-lt"/>
              </a:rPr>
              <a:t>: </a:t>
            </a:r>
            <a:endParaRPr lang="en-US" sz="2400">
              <a:ea typeface="+mn-lt"/>
              <a:cs typeface="+mn-lt"/>
            </a:endParaRPr>
          </a:p>
          <a:p>
            <a:pPr marL="588645" lvl="1" indent="-22479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>
                <a:ea typeface="+mn-lt"/>
                <a:cs typeface="+mn-lt"/>
              </a:rPr>
              <a:t>For data </a:t>
            </a:r>
            <a:r>
              <a:rPr lang="nb-NO" sz="2000" err="1">
                <a:ea typeface="+mn-lt"/>
                <a:cs typeface="+mn-lt"/>
              </a:rPr>
              <a:t>that</a:t>
            </a:r>
            <a:r>
              <a:rPr lang="nb-NO" sz="2000">
                <a:ea typeface="+mn-lt"/>
                <a:cs typeface="+mn-lt"/>
              </a:rPr>
              <a:t> is red, </a:t>
            </a:r>
            <a:r>
              <a:rPr lang="nb-NO" sz="2000" err="1">
                <a:ea typeface="+mn-lt"/>
                <a:cs typeface="+mn-lt"/>
              </a:rPr>
              <a:t>but</a:t>
            </a:r>
            <a:r>
              <a:rPr lang="nb-NO" sz="2000">
                <a:ea typeface="+mn-lt"/>
                <a:cs typeface="+mn-lt"/>
              </a:rPr>
              <a:t> not </a:t>
            </a:r>
            <a:r>
              <a:rPr lang="nb-NO" sz="2000" err="1">
                <a:ea typeface="+mn-lt"/>
                <a:cs typeface="+mn-lt"/>
              </a:rPr>
              <a:t>highly</a:t>
            </a:r>
            <a:r>
              <a:rPr lang="nb-NO" sz="2000">
                <a:ea typeface="+mn-lt"/>
                <a:cs typeface="+mn-lt"/>
              </a:rPr>
              <a:t> sensitive: </a:t>
            </a:r>
            <a:endParaRPr lang="en-US" sz="2000">
              <a:ea typeface="+mn-lt"/>
              <a:cs typeface="+mn-lt"/>
            </a:endParaRPr>
          </a:p>
          <a:p>
            <a:pPr marL="906145" lvl="2" indent="-18034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800">
                <a:ea typeface="+mn-lt"/>
                <a:cs typeface="+mn-lt"/>
              </a:rPr>
              <a:t>UiO Storage </a:t>
            </a:r>
            <a:r>
              <a:rPr lang="nb-NO" sz="1800" err="1">
                <a:ea typeface="+mn-lt"/>
                <a:cs typeface="+mn-lt"/>
              </a:rPr>
              <a:t>hotel</a:t>
            </a:r>
            <a:endParaRPr lang="nb-NO" sz="1800">
              <a:ea typeface="+mn-lt"/>
              <a:cs typeface="+mn-lt"/>
            </a:endParaRPr>
          </a:p>
          <a:p>
            <a:pPr marL="906145" lvl="2" indent="-18034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800">
                <a:ea typeface="+mn-lt"/>
                <a:cs typeface="+mn-lt"/>
              </a:rPr>
              <a:t>UiO </a:t>
            </a:r>
            <a:r>
              <a:rPr lang="nb-NO" sz="1800" err="1">
                <a:ea typeface="+mn-lt"/>
                <a:cs typeface="+mn-lt"/>
              </a:rPr>
              <a:t>maintained</a:t>
            </a:r>
            <a:r>
              <a:rPr lang="nb-NO" sz="1800">
                <a:ea typeface="+mn-lt"/>
                <a:cs typeface="+mn-lt"/>
              </a:rPr>
              <a:t> encrypted computer </a:t>
            </a:r>
            <a:r>
              <a:rPr lang="nb-NO" sz="1800" err="1">
                <a:ea typeface="+mn-lt"/>
                <a:cs typeface="+mn-lt"/>
              </a:rPr>
              <a:t>without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any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automatic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syncing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with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home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directories</a:t>
            </a:r>
            <a:r>
              <a:rPr lang="nb-NO" sz="1800">
                <a:ea typeface="+mn-lt"/>
                <a:cs typeface="+mn-lt"/>
              </a:rPr>
              <a:t> or </a:t>
            </a:r>
            <a:r>
              <a:rPr lang="nb-NO" sz="1800" err="1">
                <a:ea typeface="+mn-lt"/>
                <a:cs typeface="+mn-lt"/>
              </a:rPr>
              <a:t>cloud</a:t>
            </a:r>
            <a:r>
              <a:rPr lang="nb-NO" sz="1800">
                <a:ea typeface="+mn-lt"/>
                <a:cs typeface="+mn-lt"/>
              </a:rPr>
              <a:t> </a:t>
            </a:r>
            <a:r>
              <a:rPr lang="nb-NO" sz="1800" err="1">
                <a:ea typeface="+mn-lt"/>
                <a:cs typeface="+mn-lt"/>
              </a:rPr>
              <a:t>solutions</a:t>
            </a:r>
            <a:endParaRPr lang="nb-NO" sz="1800">
              <a:ea typeface="+mn-lt"/>
              <a:cs typeface="+mn-lt"/>
            </a:endParaRPr>
          </a:p>
          <a:p>
            <a:pPr marL="588671" lvl="1" indent="-18034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>
                <a:ea typeface="+mn-lt"/>
                <a:cs typeface="+mn-lt"/>
              </a:rPr>
              <a:t>Red, </a:t>
            </a:r>
            <a:r>
              <a:rPr lang="nb-NO" sz="2000" err="1">
                <a:ea typeface="+mn-lt"/>
                <a:cs typeface="+mn-lt"/>
              </a:rPr>
              <a:t>highly</a:t>
            </a:r>
            <a:r>
              <a:rPr lang="nb-NO" sz="2000">
                <a:ea typeface="+mn-lt"/>
                <a:cs typeface="+mn-lt"/>
              </a:rPr>
              <a:t> sensitive data:</a:t>
            </a:r>
          </a:p>
          <a:p>
            <a:pPr marL="906145" lvl="2" indent="-18034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800">
                <a:ea typeface="+mn-lt"/>
                <a:cs typeface="+mn-lt"/>
              </a:rPr>
              <a:t>Services for sensitive data - TSD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400">
                <a:ea typeface="+mn-lt"/>
                <a:cs typeface="+mn-lt"/>
              </a:rPr>
              <a:t>Black data: </a:t>
            </a:r>
            <a:r>
              <a:rPr lang="nb-NO" sz="2400" b="1">
                <a:ea typeface="+mn-lt"/>
                <a:cs typeface="+mn-lt"/>
              </a:rPr>
              <a:t>TSD</a:t>
            </a:r>
            <a:endParaRPr lang="en-US" sz="2400" b="1"/>
          </a:p>
        </p:txBody>
      </p:sp>
      <p:pic>
        <p:nvPicPr>
          <p:cNvPr id="6" name="Picture 6" descr="A person standing next to a train&#10;&#10;Description generated with high confidence">
            <a:extLst>
              <a:ext uri="{FF2B5EF4-FFF2-40B4-BE49-F238E27FC236}">
                <a16:creationId xmlns:a16="http://schemas.microsoft.com/office/drawing/2014/main" id="{BFCFA6AE-AF30-4542-ADA9-8EAC1BFACF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892"/>
          <a:stretch/>
        </p:blipFill>
        <p:spPr>
          <a:xfrm>
            <a:off x="4943187" y="1799246"/>
            <a:ext cx="3761746" cy="28524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F0358-FF61-4573-A737-14FE1A8B1C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20</a:t>
            </a:fld>
            <a:endParaRPr lang="en-US" alt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10DD6-F959-4743-A847-F4FF13169FDE}"/>
              </a:ext>
            </a:extLst>
          </p:cNvPr>
          <p:cNvSpPr txBox="1"/>
          <p:nvPr/>
        </p:nvSpPr>
        <p:spPr>
          <a:xfrm>
            <a:off x="254219" y="5129968"/>
            <a:ext cx="792611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ヒラギノ角ゴ Pro W3"/>
              </a:rPr>
              <a:t>Source: </a:t>
            </a:r>
            <a:r>
              <a:rPr lang="en-US" dirty="0">
                <a:latin typeface="Arial"/>
                <a:ea typeface="ヒラギノ角ゴ Pro W3"/>
                <a:cs typeface="Arial"/>
                <a:hlinkClick r:id="rId4"/>
              </a:rPr>
              <a:t>https://</a:t>
            </a:r>
            <a:r>
              <a:rPr lang="en-US" dirty="0" err="1">
                <a:latin typeface="Arial"/>
                <a:ea typeface="ヒラギノ角ゴ Pro W3"/>
                <a:cs typeface="Arial"/>
                <a:hlinkClick r:id="rId4"/>
              </a:rPr>
              <a:t>www.uio.no</a:t>
            </a:r>
            <a:r>
              <a:rPr lang="en-US" dirty="0">
                <a:latin typeface="Arial"/>
                <a:ea typeface="ヒラギノ角ゴ Pro W3"/>
                <a:cs typeface="Arial"/>
                <a:hlinkClick r:id="rId4"/>
              </a:rPr>
              <a:t>/</a:t>
            </a:r>
            <a:r>
              <a:rPr lang="en-US" dirty="0" err="1">
                <a:latin typeface="Arial"/>
                <a:ea typeface="ヒラギノ角ゴ Pro W3"/>
                <a:cs typeface="Arial"/>
                <a:hlinkClick r:id="rId4"/>
              </a:rPr>
              <a:t>english</a:t>
            </a:r>
            <a:r>
              <a:rPr lang="en-US" dirty="0">
                <a:latin typeface="Arial"/>
                <a:ea typeface="ヒラギノ角ゴ Pro W3"/>
                <a:cs typeface="Arial"/>
                <a:hlinkClick r:id="rId4"/>
              </a:rPr>
              <a:t>/services/it/security/</a:t>
            </a:r>
            <a:r>
              <a:rPr lang="en-US" dirty="0" err="1">
                <a:latin typeface="Arial"/>
                <a:ea typeface="ヒラギノ角ゴ Pro W3"/>
                <a:cs typeface="Arial"/>
                <a:hlinkClick r:id="rId4"/>
              </a:rPr>
              <a:t>lsis</a:t>
            </a:r>
            <a:r>
              <a:rPr lang="en-US" dirty="0">
                <a:latin typeface="Arial"/>
                <a:ea typeface="ヒラギノ角ゴ Pro W3"/>
                <a:cs typeface="Arial"/>
                <a:hlinkClick r:id="rId4"/>
              </a:rPr>
              <a:t>/storage-</a:t>
            </a:r>
            <a:r>
              <a:rPr lang="en-US" dirty="0" err="1">
                <a:latin typeface="Arial"/>
                <a:ea typeface="ヒラギノ角ゴ Pro W3"/>
                <a:cs typeface="Arial"/>
                <a:hlinkClick r:id="rId4"/>
              </a:rPr>
              <a:t>guide.html</a:t>
            </a:r>
            <a:endParaRPr lang="en-US" dirty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76766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Zoom Feedback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/>
              <a:t>Open the menu “Participants” and click on “Yes” in the bottom of the menu. Then click on “No”.</a:t>
            </a:r>
          </a:p>
          <a:p>
            <a:pPr marL="0" indent="0">
              <a:buNone/>
            </a:pP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6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TSD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at </a:t>
            </a:r>
            <a:r>
              <a:rPr lang="de-DE" dirty="0" err="1"/>
              <a:t>UiO</a:t>
            </a:r>
            <a:r>
              <a:rPr lang="de-DE" dirty="0"/>
              <a:t>?</a:t>
            </a: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3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D246C-895C-6044-BC1E-AA933D6F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525145"/>
            <a:ext cx="7921625" cy="954088"/>
          </a:xfrm>
        </p:spPr>
        <p:txBody>
          <a:bodyPr/>
          <a:lstStyle/>
          <a:p>
            <a:r>
              <a:rPr lang="en-NO"/>
              <a:t>Storage hotel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B8361-98D2-494A-BFF2-6FC972A2E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5588"/>
            <a:ext cx="4533900" cy="2809891"/>
          </a:xfrm>
        </p:spPr>
        <p:txBody>
          <a:bodyPr/>
          <a:lstStyle/>
          <a:p>
            <a:r>
              <a:rPr lang="en-NO" dirty="0"/>
              <a:t>Contact local IT for access</a:t>
            </a:r>
          </a:p>
          <a:p>
            <a:r>
              <a:rPr lang="en-NO" dirty="0"/>
              <a:t>Remote disc where you can safely store and access your data</a:t>
            </a:r>
          </a:p>
          <a:p>
            <a:r>
              <a:rPr lang="en-NO" dirty="0"/>
              <a:t>Safer than the cloud solutions, so you can store up to red data</a:t>
            </a:r>
          </a:p>
          <a:p>
            <a:endParaRPr lang="en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E726CC-7C5E-6249-9AE6-9EAA124810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4945" y="1250741"/>
            <a:ext cx="3429000" cy="3429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D4852-501C-7849-82C8-CD0F0D8CF6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22</a:t>
            </a:fld>
            <a:endParaRPr lang="en-US" alt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310E2-AD2A-FB4A-AE3C-60E7A21A91B5}"/>
              </a:ext>
            </a:extLst>
          </p:cNvPr>
          <p:cNvSpPr txBox="1"/>
          <p:nvPr/>
        </p:nvSpPr>
        <p:spPr>
          <a:xfrm>
            <a:off x="457200" y="4679741"/>
            <a:ext cx="8226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Guidelines on costs and access to storage hotel:</a:t>
            </a:r>
            <a:r>
              <a:rPr lang="en-GB" dirty="0">
                <a:hlinkClick r:id="rId4"/>
              </a:rPr>
              <a:t> https://www.uio.no/english/services/it/store-collaborate/storage-hotel/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2886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find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IT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Center </a:t>
            </a:r>
            <a:r>
              <a:rPr lang="de-DE" dirty="0" err="1"/>
              <a:t>for</a:t>
            </a:r>
            <a:r>
              <a:rPr lang="de-DE" dirty="0"/>
              <a:t> Information Technology?</a:t>
            </a: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6E258-600A-AB48-913D-223F32B1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Contact Points for IT at UiO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2B208-A369-0043-BD20-F064B20286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FF8719-A10C-424E-8BBE-D7462E316D83}" type="slidenum">
              <a:rPr lang="en-US" altLang="nb-NO" smtClean="0"/>
              <a:pPr>
                <a:defRPr/>
              </a:pPr>
              <a:t>24</a:t>
            </a:fld>
            <a:endParaRPr lang="en-US" alt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E54C0-5A7D-5C43-B8F9-C72DBF2A2A7D}"/>
              </a:ext>
            </a:extLst>
          </p:cNvPr>
          <p:cNvSpPr txBox="1"/>
          <p:nvPr/>
        </p:nvSpPr>
        <p:spPr>
          <a:xfrm>
            <a:off x="762002" y="5164723"/>
            <a:ext cx="7158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https://www.uio.no/english/services/it/contact/</a:t>
            </a:r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DCB27-FAEF-EC4D-994C-51EEF7631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2" y="1511373"/>
            <a:ext cx="4694971" cy="36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routine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backups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files</a:t>
            </a:r>
            <a:r>
              <a:rPr lang="de-DE" dirty="0"/>
              <a:t> (</a:t>
            </a:r>
            <a:r>
              <a:rPr lang="de-DE" dirty="0" err="1"/>
              <a:t>manuscripts</a:t>
            </a:r>
            <a:r>
              <a:rPr lang="de-DE" dirty="0"/>
              <a:t>, </a:t>
            </a:r>
            <a:r>
              <a:rPr lang="de-DE" dirty="0" err="1"/>
              <a:t>data</a:t>
            </a:r>
            <a:r>
              <a:rPr lang="de-DE" dirty="0"/>
              <a:t>, etc.)</a:t>
            </a:r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3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D9DE0B-9D18-1740-A5C2-00F44F2B2B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0761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466D6-A46B-4F8A-B1E8-8C6C1745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6" y="336467"/>
            <a:ext cx="7921625" cy="954088"/>
          </a:xfrm>
        </p:spPr>
        <p:txBody>
          <a:bodyPr/>
          <a:lstStyle/>
          <a:p>
            <a:r>
              <a:rPr lang="en-US"/>
              <a:t>Storage solutions and 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B1905-B4BA-43E1-9EC1-420527F51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916" y="1356360"/>
            <a:ext cx="4389120" cy="4572000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err="1">
                <a:ea typeface="+mn-lt"/>
                <a:cs typeface="+mn-lt"/>
              </a:rPr>
              <a:t>Use</a:t>
            </a:r>
            <a:r>
              <a:rPr lang="nb-NO" sz="2000">
                <a:ea typeface="+mn-lt"/>
                <a:cs typeface="+mn-lt"/>
              </a:rPr>
              <a:t> safe </a:t>
            </a:r>
            <a:r>
              <a:rPr lang="nb-NO" sz="2000" err="1">
                <a:ea typeface="+mn-lt"/>
                <a:cs typeface="+mn-lt"/>
              </a:rPr>
              <a:t>storage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solutions</a:t>
            </a:r>
            <a:r>
              <a:rPr lang="nb-NO" sz="2000">
                <a:ea typeface="+mn-lt"/>
                <a:cs typeface="+mn-lt"/>
              </a:rPr>
              <a:t>, </a:t>
            </a:r>
            <a:r>
              <a:rPr lang="nb-NO" sz="2000" err="1">
                <a:ea typeface="+mn-lt"/>
                <a:cs typeface="+mn-lt"/>
              </a:rPr>
              <a:t>where</a:t>
            </a:r>
            <a:r>
              <a:rPr lang="nb-NO" sz="2000">
                <a:ea typeface="+mn-lt"/>
                <a:cs typeface="+mn-lt"/>
              </a:rPr>
              <a:t> data/files </a:t>
            </a:r>
            <a:r>
              <a:rPr lang="nb-NO" sz="2000" err="1">
                <a:ea typeface="+mn-lt"/>
                <a:cs typeface="+mn-lt"/>
              </a:rPr>
              <a:t>are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backed</a:t>
            </a:r>
            <a:r>
              <a:rPr lang="nb-NO" sz="2000">
                <a:ea typeface="+mn-lt"/>
                <a:cs typeface="+mn-lt"/>
              </a:rPr>
              <a:t> up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err="1">
                <a:ea typeface="+mn-lt"/>
                <a:cs typeface="+mn-lt"/>
              </a:rPr>
              <a:t>Always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keep</a:t>
            </a:r>
            <a:r>
              <a:rPr lang="nb-NO" sz="2000">
                <a:ea typeface="+mn-lt"/>
                <a:cs typeface="+mn-lt"/>
              </a:rPr>
              <a:t> a </a:t>
            </a:r>
            <a:r>
              <a:rPr lang="nb-NO" sz="2000" err="1">
                <a:ea typeface="+mn-lt"/>
                <a:cs typeface="+mn-lt"/>
              </a:rPr>
              <a:t>copy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of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your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raw</a:t>
            </a:r>
            <a:r>
              <a:rPr lang="nb-NO" sz="2000">
                <a:ea typeface="+mn-lt"/>
                <a:cs typeface="+mn-lt"/>
              </a:rPr>
              <a:t> data material </a:t>
            </a:r>
            <a:r>
              <a:rPr lang="nb-NO" sz="2000" err="1">
                <a:ea typeface="+mn-lt"/>
                <a:cs typeface="+mn-lt"/>
              </a:rPr>
              <a:t>safely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hidden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away</a:t>
            </a:r>
            <a:r>
              <a:rPr lang="nb-NO" sz="2000">
                <a:ea typeface="+mn-lt"/>
                <a:cs typeface="+mn-lt"/>
              </a:rPr>
              <a:t> (like a folder </a:t>
            </a:r>
            <a:r>
              <a:rPr lang="nb-NO" sz="2000" err="1">
                <a:ea typeface="+mn-lt"/>
                <a:cs typeface="+mn-lt"/>
              </a:rPr>
              <a:t>on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storage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hotel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that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you</a:t>
            </a:r>
            <a:r>
              <a:rPr lang="nb-NO" sz="2000">
                <a:ea typeface="+mn-lt"/>
                <a:cs typeface="+mn-lt"/>
              </a:rPr>
              <a:t> never </a:t>
            </a:r>
            <a:r>
              <a:rPr lang="nb-NO" sz="2000" err="1">
                <a:ea typeface="+mn-lt"/>
                <a:cs typeface="+mn-lt"/>
              </a:rPr>
              <a:t>edit</a:t>
            </a:r>
            <a:r>
              <a:rPr lang="nb-NO" sz="2000">
                <a:ea typeface="+mn-lt"/>
                <a:cs typeface="+mn-lt"/>
              </a:rPr>
              <a:t>)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 err="1">
                <a:ea typeface="+mn-lt"/>
                <a:cs typeface="+mn-lt"/>
              </a:rPr>
              <a:t>Only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saving</a:t>
            </a:r>
            <a:r>
              <a:rPr lang="nb-NO" sz="2000">
                <a:ea typeface="+mn-lt"/>
                <a:cs typeface="+mn-lt"/>
              </a:rPr>
              <a:t> files </a:t>
            </a:r>
            <a:r>
              <a:rPr lang="nb-NO" sz="2000" err="1">
                <a:ea typeface="+mn-lt"/>
                <a:cs typeface="+mn-lt"/>
              </a:rPr>
              <a:t>on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your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own</a:t>
            </a:r>
            <a:r>
              <a:rPr lang="nb-NO" sz="2000">
                <a:ea typeface="+mn-lt"/>
                <a:cs typeface="+mn-lt"/>
              </a:rPr>
              <a:t> computer is not safe!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>
                <a:ea typeface="+mn-lt"/>
                <a:cs typeface="+mn-lt"/>
              </a:rPr>
              <a:t>A </a:t>
            </a:r>
            <a:r>
              <a:rPr lang="nb-NO" sz="2000" err="1">
                <a:ea typeface="+mn-lt"/>
                <a:cs typeface="+mn-lt"/>
              </a:rPr>
              <a:t>memory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stick</a:t>
            </a:r>
            <a:r>
              <a:rPr lang="nb-NO" sz="2000">
                <a:ea typeface="+mn-lt"/>
                <a:cs typeface="+mn-lt"/>
              </a:rPr>
              <a:t> or an </a:t>
            </a:r>
            <a:r>
              <a:rPr lang="nb-NO" sz="2000" err="1">
                <a:ea typeface="+mn-lt"/>
                <a:cs typeface="+mn-lt"/>
              </a:rPr>
              <a:t>external</a:t>
            </a:r>
            <a:r>
              <a:rPr lang="nb-NO" sz="2000">
                <a:ea typeface="+mn-lt"/>
                <a:cs typeface="+mn-lt"/>
              </a:rPr>
              <a:t> harddrive is not safe!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2000">
                <a:ea typeface="+mn-lt"/>
                <a:cs typeface="+mn-lt"/>
              </a:rPr>
              <a:t>How </a:t>
            </a:r>
            <a:r>
              <a:rPr lang="nb-NO" sz="2000" err="1">
                <a:ea typeface="+mn-lt"/>
                <a:cs typeface="+mn-lt"/>
              </a:rPr>
              <a:t>much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extra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work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would</a:t>
            </a:r>
            <a:r>
              <a:rPr lang="nb-NO" sz="2000">
                <a:ea typeface="+mn-lt"/>
                <a:cs typeface="+mn-lt"/>
              </a:rPr>
              <a:t> it be for </a:t>
            </a:r>
            <a:r>
              <a:rPr lang="nb-NO" sz="2000" err="1">
                <a:ea typeface="+mn-lt"/>
                <a:cs typeface="+mn-lt"/>
              </a:rPr>
              <a:t>you</a:t>
            </a:r>
            <a:r>
              <a:rPr lang="nb-NO" sz="2000">
                <a:ea typeface="+mn-lt"/>
                <a:cs typeface="+mn-lt"/>
              </a:rPr>
              <a:t> to </a:t>
            </a:r>
            <a:r>
              <a:rPr lang="nb-NO" sz="2000" err="1">
                <a:ea typeface="+mn-lt"/>
                <a:cs typeface="+mn-lt"/>
              </a:rPr>
              <a:t>recreate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your</a:t>
            </a:r>
            <a:r>
              <a:rPr lang="nb-NO" sz="2000">
                <a:ea typeface="+mn-lt"/>
                <a:cs typeface="+mn-lt"/>
              </a:rPr>
              <a:t> data or </a:t>
            </a:r>
            <a:r>
              <a:rPr lang="nb-NO" sz="2000" err="1">
                <a:ea typeface="+mn-lt"/>
                <a:cs typeface="+mn-lt"/>
              </a:rPr>
              <a:t>your</a:t>
            </a:r>
            <a:r>
              <a:rPr lang="nb-NO" sz="2000">
                <a:ea typeface="+mn-lt"/>
                <a:cs typeface="+mn-lt"/>
              </a:rPr>
              <a:t> </a:t>
            </a:r>
            <a:r>
              <a:rPr lang="nb-NO" sz="2000" err="1">
                <a:ea typeface="+mn-lt"/>
                <a:cs typeface="+mn-lt"/>
              </a:rPr>
              <a:t>work</a:t>
            </a:r>
            <a:r>
              <a:rPr lang="nb-NO" sz="2000">
                <a:ea typeface="+mn-lt"/>
                <a:cs typeface="+mn-lt"/>
              </a:rPr>
              <a:t>?</a:t>
            </a:r>
            <a:endParaRPr lang="en-US" sz="2000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117F-EF1F-4982-BF36-EE0E33A6BC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49621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228B-9B4A-4F05-A245-28D3716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602436"/>
            <a:ext cx="7921625" cy="954088"/>
          </a:xfrm>
        </p:spPr>
        <p:txBody>
          <a:bodyPr/>
          <a:lstStyle/>
          <a:p>
            <a:r>
              <a:rPr lang="en-US"/>
              <a:t>Save all the files!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32864-035F-4A8D-AE91-A15650012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3790" y="1356382"/>
            <a:ext cx="3614249" cy="4118588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>
                <a:ea typeface="+mn-lt"/>
                <a:cs typeface="+mn-lt"/>
              </a:rPr>
              <a:t>«For </a:t>
            </a:r>
            <a:r>
              <a:rPr lang="nb-NO" err="1">
                <a:ea typeface="+mn-lt"/>
                <a:cs typeface="+mn-lt"/>
              </a:rPr>
              <a:t>every</a:t>
            </a:r>
            <a:r>
              <a:rPr lang="nb-NO">
                <a:ea typeface="+mn-lt"/>
                <a:cs typeface="+mn-lt"/>
              </a:rPr>
              <a:t> </a:t>
            </a:r>
            <a:r>
              <a:rPr lang="nb-NO" err="1">
                <a:ea typeface="+mn-lt"/>
                <a:cs typeface="+mn-lt"/>
              </a:rPr>
              <a:t>result</a:t>
            </a:r>
            <a:r>
              <a:rPr lang="nb-NO">
                <a:ea typeface="+mn-lt"/>
                <a:cs typeface="+mn-lt"/>
              </a:rPr>
              <a:t>, </a:t>
            </a:r>
            <a:r>
              <a:rPr lang="nb-NO" err="1">
                <a:ea typeface="+mn-lt"/>
                <a:cs typeface="+mn-lt"/>
              </a:rPr>
              <a:t>keep</a:t>
            </a:r>
            <a:r>
              <a:rPr lang="nb-NO">
                <a:ea typeface="+mn-lt"/>
                <a:cs typeface="+mn-lt"/>
              </a:rPr>
              <a:t> </a:t>
            </a:r>
            <a:r>
              <a:rPr lang="nb-NO" err="1">
                <a:ea typeface="+mn-lt"/>
                <a:cs typeface="+mn-lt"/>
              </a:rPr>
              <a:t>track</a:t>
            </a:r>
            <a:r>
              <a:rPr lang="nb-NO">
                <a:ea typeface="+mn-lt"/>
                <a:cs typeface="+mn-lt"/>
              </a:rPr>
              <a:t> </a:t>
            </a:r>
            <a:r>
              <a:rPr lang="nb-NO" err="1">
                <a:ea typeface="+mn-lt"/>
                <a:cs typeface="+mn-lt"/>
              </a:rPr>
              <a:t>of</a:t>
            </a:r>
            <a:r>
              <a:rPr lang="nb-NO">
                <a:ea typeface="+mn-lt"/>
                <a:cs typeface="+mn-lt"/>
              </a:rPr>
              <a:t> </a:t>
            </a:r>
            <a:r>
              <a:rPr lang="nb-NO" err="1">
                <a:ea typeface="+mn-lt"/>
                <a:cs typeface="+mn-lt"/>
              </a:rPr>
              <a:t>how</a:t>
            </a:r>
            <a:r>
              <a:rPr lang="nb-NO">
                <a:ea typeface="+mn-lt"/>
                <a:cs typeface="+mn-lt"/>
              </a:rPr>
              <a:t> it </a:t>
            </a:r>
            <a:r>
              <a:rPr lang="nb-NO" err="1">
                <a:ea typeface="+mn-lt"/>
                <a:cs typeface="+mn-lt"/>
              </a:rPr>
              <a:t>was</a:t>
            </a:r>
            <a:r>
              <a:rPr lang="nb-NO">
                <a:ea typeface="+mn-lt"/>
                <a:cs typeface="+mn-lt"/>
              </a:rPr>
              <a:t> </a:t>
            </a:r>
            <a:r>
              <a:rPr lang="nb-NO" err="1">
                <a:ea typeface="+mn-lt"/>
                <a:cs typeface="+mn-lt"/>
              </a:rPr>
              <a:t>produced</a:t>
            </a:r>
            <a:r>
              <a:rPr lang="nb-NO">
                <a:ea typeface="+mn-lt"/>
                <a:cs typeface="+mn-lt"/>
              </a:rPr>
              <a:t>» </a:t>
            </a:r>
            <a:r>
              <a:rPr lang="nb-NO" sz="1600">
                <a:ea typeface="+mn-lt"/>
                <a:cs typeface="+mn-lt"/>
              </a:rPr>
              <a:t>(Sandve et al, 2013)</a:t>
            </a:r>
            <a:endParaRPr lang="en-US" sz="16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>
                <a:ea typeface="+mn-lt"/>
                <a:cs typeface="+mn-lt"/>
              </a:rPr>
              <a:t>Save </a:t>
            </a:r>
            <a:r>
              <a:rPr lang="nb-NO" err="1">
                <a:ea typeface="+mn-lt"/>
                <a:cs typeface="+mn-lt"/>
              </a:rPr>
              <a:t>processed</a:t>
            </a:r>
            <a:r>
              <a:rPr lang="nb-NO">
                <a:ea typeface="+mn-lt"/>
                <a:cs typeface="+mn-lt"/>
              </a:rPr>
              <a:t> data at </a:t>
            </a:r>
            <a:r>
              <a:rPr lang="nb-NO" err="1">
                <a:ea typeface="+mn-lt"/>
                <a:cs typeface="+mn-lt"/>
              </a:rPr>
              <a:t>important</a:t>
            </a:r>
            <a:r>
              <a:rPr lang="nb-NO">
                <a:ea typeface="+mn-lt"/>
                <a:cs typeface="+mn-lt"/>
              </a:rPr>
              <a:t> stages in </a:t>
            </a:r>
            <a:r>
              <a:rPr lang="nb-NO" err="1">
                <a:ea typeface="+mn-lt"/>
                <a:cs typeface="+mn-lt"/>
              </a:rPr>
              <a:t>the</a:t>
            </a:r>
            <a:r>
              <a:rPr lang="nb-NO">
                <a:ea typeface="+mn-lt"/>
                <a:cs typeface="+mn-lt"/>
              </a:rPr>
              <a:t> </a:t>
            </a:r>
            <a:r>
              <a:rPr lang="nb-NO" err="1">
                <a:ea typeface="+mn-lt"/>
                <a:cs typeface="+mn-lt"/>
              </a:rPr>
              <a:t>project</a:t>
            </a:r>
            <a:endParaRPr lang="nb-NO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>
                <a:ea typeface="+mn-lt"/>
                <a:cs typeface="+mn-lt"/>
              </a:rPr>
              <a:t>Save </a:t>
            </a:r>
            <a:r>
              <a:rPr lang="nb-NO" err="1">
                <a:ea typeface="+mn-lt"/>
                <a:cs typeface="+mn-lt"/>
              </a:rPr>
              <a:t>processed</a:t>
            </a:r>
            <a:r>
              <a:rPr lang="nb-NO">
                <a:ea typeface="+mn-lt"/>
                <a:cs typeface="+mn-lt"/>
              </a:rPr>
              <a:t> data and </a:t>
            </a:r>
            <a:r>
              <a:rPr lang="nb-NO" err="1">
                <a:ea typeface="+mn-lt"/>
                <a:cs typeface="+mn-lt"/>
              </a:rPr>
              <a:t>analysis</a:t>
            </a:r>
            <a:r>
              <a:rPr lang="nb-NO">
                <a:ea typeface="+mn-lt"/>
                <a:cs typeface="+mn-lt"/>
              </a:rPr>
              <a:t>/</a:t>
            </a:r>
            <a:r>
              <a:rPr lang="nb-NO" err="1">
                <a:ea typeface="+mn-lt"/>
                <a:cs typeface="+mn-lt"/>
              </a:rPr>
              <a:t>methods</a:t>
            </a:r>
            <a:r>
              <a:rPr lang="nb-NO">
                <a:ea typeface="+mn-lt"/>
                <a:cs typeface="+mn-lt"/>
              </a:rPr>
              <a:t> for </a:t>
            </a:r>
            <a:r>
              <a:rPr lang="nb-NO" err="1">
                <a:ea typeface="+mn-lt"/>
                <a:cs typeface="+mn-lt"/>
              </a:rPr>
              <a:t>every</a:t>
            </a:r>
            <a:r>
              <a:rPr lang="nb-NO">
                <a:ea typeface="+mn-lt"/>
                <a:cs typeface="+mn-lt"/>
              </a:rPr>
              <a:t> </a:t>
            </a:r>
            <a:r>
              <a:rPr lang="nb-NO" err="1">
                <a:ea typeface="+mn-lt"/>
                <a:cs typeface="+mn-lt"/>
              </a:rPr>
              <a:t>table</a:t>
            </a:r>
            <a:r>
              <a:rPr lang="nb-NO">
                <a:ea typeface="+mn-lt"/>
                <a:cs typeface="+mn-lt"/>
              </a:rPr>
              <a:t> and </a:t>
            </a:r>
            <a:r>
              <a:rPr lang="nb-NO" err="1">
                <a:ea typeface="+mn-lt"/>
                <a:cs typeface="+mn-lt"/>
              </a:rPr>
              <a:t>graph</a:t>
            </a:r>
            <a:endParaRPr lang="nb-NO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22EF1-915F-4414-8E07-E73B1439B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27</a:t>
            </a:fld>
            <a:endParaRPr lang="en-US" altLang="nb-NO"/>
          </a:p>
        </p:txBody>
      </p:sp>
      <p:pic>
        <p:nvPicPr>
          <p:cNvPr id="10" name="Picture 10" descr="A bicycle is parked next to a book shelf&#10;&#10;Description generated with high confidence">
            <a:extLst>
              <a:ext uri="{FF2B5EF4-FFF2-40B4-BE49-F238E27FC236}">
                <a16:creationId xmlns:a16="http://schemas.microsoft.com/office/drawing/2014/main" id="{EBDDBAC0-1C62-441E-A4D4-41C82631B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9426" y="1715268"/>
            <a:ext cx="4555506" cy="33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74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F186-E28D-4644-A374-F7549ADEE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Useful links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A7D05-BC9D-7746-B491-AC1E68B1A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900" dirty="0"/>
              <a:t>Data management at </a:t>
            </a:r>
            <a:r>
              <a:rPr lang="en-GB" sz="1900" dirty="0" err="1"/>
              <a:t>UiO</a:t>
            </a:r>
            <a:r>
              <a:rPr lang="en-GB" sz="1900" dirty="0"/>
              <a:t>: </a:t>
            </a:r>
          </a:p>
          <a:p>
            <a:pPr marL="0" indent="0">
              <a:buNone/>
            </a:pPr>
            <a:r>
              <a:rPr lang="en-GB" sz="2000" dirty="0">
                <a:hlinkClick r:id="rId2"/>
              </a:rPr>
              <a:t>https://www.uio.no/english/for-employees/support/research/research-data-management/</a:t>
            </a:r>
            <a:endParaRPr lang="en-GB" sz="1900" dirty="0"/>
          </a:p>
          <a:p>
            <a:pPr marL="0" indent="0">
              <a:buNone/>
            </a:pPr>
            <a:r>
              <a:rPr lang="en-GB" sz="1900" dirty="0"/>
              <a:t>The </a:t>
            </a:r>
            <a:r>
              <a:rPr lang="en-GB" sz="1900" dirty="0" err="1"/>
              <a:t>UiO</a:t>
            </a:r>
            <a:r>
              <a:rPr lang="en-GB" sz="1900" dirty="0"/>
              <a:t> data storage guide: </a:t>
            </a:r>
            <a:r>
              <a:rPr lang="en-GB" sz="1900" dirty="0">
                <a:hlinkClick r:id="rId3"/>
              </a:rPr>
              <a:t>https://www.uio.no/english/services/it/security/lsis/storage-guide.html</a:t>
            </a:r>
            <a:endParaRPr lang="en-GB" sz="1900" dirty="0"/>
          </a:p>
          <a:p>
            <a:pPr marL="0" indent="0">
              <a:buNone/>
            </a:pPr>
            <a:r>
              <a:rPr lang="en-GB" sz="1900" dirty="0"/>
              <a:t>Data classification guide: </a:t>
            </a:r>
            <a:r>
              <a:rPr lang="en-GB" sz="1900" dirty="0">
                <a:hlinkClick r:id="rId4"/>
              </a:rPr>
              <a:t>https://www.uio.no/english/services/it/security/lsis/data-classes.html</a:t>
            </a: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F3D30-8A27-724A-AD3D-A0229F905E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 smtClean="0"/>
              <a:pPr>
                <a:defRPr/>
              </a:pPr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318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9949-5C58-7742-8F3C-68C797CA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83CB3-2E3B-B146-AFB7-DD4720EA7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3850" y="0"/>
            <a:ext cx="9467850" cy="6311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78EC0-3457-FE47-A177-A246ED7F7E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0A9333-9E0B-4DF0-8F36-C954ADEF39E4}" type="slidenum">
              <a:rPr lang="en-US" altLang="nb-NO" smtClean="0"/>
              <a:pPr>
                <a:defRPr/>
              </a:pPr>
              <a:t>29</a:t>
            </a:fld>
            <a:endParaRPr lang="en-US" alt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9A643-5701-6345-9D67-13DCE22E5D92}"/>
              </a:ext>
            </a:extLst>
          </p:cNvPr>
          <p:cNvSpPr txBox="1"/>
          <p:nvPr/>
        </p:nvSpPr>
        <p:spPr>
          <a:xfrm>
            <a:off x="185057" y="4408714"/>
            <a:ext cx="7271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4000" dirty="0">
                <a:solidFill>
                  <a:schemeClr val="bg1"/>
                </a:solidFill>
              </a:rPr>
              <a:t>And Questions…!</a:t>
            </a:r>
          </a:p>
        </p:txBody>
      </p:sp>
    </p:spTree>
    <p:extLst>
      <p:ext uri="{BB962C8B-B14F-4D97-AF65-F5344CB8AC3E}">
        <p14:creationId xmlns:p14="http://schemas.microsoft.com/office/powerpoint/2010/main" val="372816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boat parked next to a body of water&#10;&#10;Description generated with very high confidence">
            <a:extLst>
              <a:ext uri="{FF2B5EF4-FFF2-40B4-BE49-F238E27FC236}">
                <a16:creationId xmlns:a16="http://schemas.microsoft.com/office/drawing/2014/main" id="{045A01D1-B016-4F3D-8576-2813518A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51" y="-203557"/>
            <a:ext cx="9148979" cy="6106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76CBE-4110-4098-AC04-6752A865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679" y="674897"/>
            <a:ext cx="7772400" cy="1135063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Data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12689-3A05-481B-888B-325281FFC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DD098E-ECDF-4869-8CFF-03C758D2E7BD}" type="slidenum">
              <a:rPr lang="en-US" altLang="nb-NO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308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2B0B-57B2-448B-A7FF-1EFB2DB7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Classifying your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9A6B-59A7-43FB-AA79-2272A8129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5</a:t>
            </a:fld>
            <a:endParaRPr lang="en-US" altLang="nb-NO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66ABF4-82F3-C34B-B85B-C8623EF97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2127250"/>
            <a:ext cx="7924800" cy="2476500"/>
          </a:xfrm>
        </p:spPr>
      </p:pic>
    </p:spTree>
    <p:extLst>
      <p:ext uri="{BB962C8B-B14F-4D97-AF65-F5344CB8AC3E}">
        <p14:creationId xmlns:p14="http://schemas.microsoft.com/office/powerpoint/2010/main" val="18853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FE96-1764-4388-9B75-03A4ADB0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2" y="448724"/>
            <a:ext cx="7921625" cy="954088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30BD-B4E3-4318-838F-B66DDBC1F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045" y="1479861"/>
            <a:ext cx="4425412" cy="3423814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/>
              <a:t>This class is used if it does not cause any harm to the institution if the information becomes known to unauthorized persons.</a:t>
            </a:r>
            <a:endParaRPr lang="nb-NO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ea typeface="+mn-lt"/>
                <a:cs typeface="+mn-lt"/>
              </a:rPr>
              <a:t>Any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research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is </a:t>
            </a:r>
            <a:r>
              <a:rPr lang="nb-NO" sz="1900" dirty="0" err="1">
                <a:ea typeface="+mn-lt"/>
                <a:cs typeface="+mn-lt"/>
              </a:rPr>
              <a:t>published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openly</a:t>
            </a:r>
            <a:r>
              <a:rPr lang="nb-NO" sz="1900" dirty="0">
                <a:ea typeface="+mn-lt"/>
                <a:cs typeface="+mn-lt"/>
              </a:rPr>
              <a:t>. Information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is not </a:t>
            </a:r>
            <a:r>
              <a:rPr lang="nb-NO" sz="1900" dirty="0" err="1">
                <a:ea typeface="+mn-lt"/>
                <a:cs typeface="+mn-lt"/>
              </a:rPr>
              <a:t>public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needs</a:t>
            </a:r>
            <a:r>
              <a:rPr lang="nb-NO" sz="1900" dirty="0">
                <a:ea typeface="+mn-lt"/>
                <a:cs typeface="+mn-lt"/>
              </a:rPr>
              <a:t> to be </a:t>
            </a:r>
            <a:r>
              <a:rPr lang="nb-NO" sz="1900" dirty="0" err="1">
                <a:ea typeface="+mn-lt"/>
                <a:cs typeface="+mn-lt"/>
              </a:rPr>
              <a:t>removed</a:t>
            </a:r>
            <a:r>
              <a:rPr lang="nb-NO" sz="1900" dirty="0">
                <a:ea typeface="+mn-lt"/>
                <a:cs typeface="+mn-lt"/>
              </a:rPr>
              <a:t> first.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ea typeface="+mn-lt"/>
                <a:cs typeface="+mn-lt"/>
              </a:rPr>
              <a:t>Teaching</a:t>
            </a:r>
            <a:r>
              <a:rPr lang="nb-NO" sz="1900" dirty="0">
                <a:ea typeface="+mn-lt"/>
                <a:cs typeface="+mn-lt"/>
              </a:rPr>
              <a:t> material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is not </a:t>
            </a:r>
            <a:r>
              <a:rPr lang="nb-NO" sz="1900" dirty="0" err="1">
                <a:ea typeface="+mn-lt"/>
                <a:cs typeface="+mn-lt"/>
              </a:rPr>
              <a:t>subject</a:t>
            </a:r>
            <a:r>
              <a:rPr lang="nb-NO" sz="1900" dirty="0">
                <a:ea typeface="+mn-lt"/>
                <a:cs typeface="+mn-lt"/>
              </a:rPr>
              <a:t> to copyright</a:t>
            </a:r>
            <a:endParaRPr lang="en-US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ea typeface="+mn-lt"/>
                <a:cs typeface="+mn-lt"/>
              </a:rPr>
              <a:t>Completely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anonymous</a:t>
            </a:r>
            <a:r>
              <a:rPr lang="nb-NO" sz="1900" dirty="0">
                <a:ea typeface="+mn-lt"/>
                <a:cs typeface="+mn-lt"/>
              </a:rPr>
              <a:t> data</a:t>
            </a:r>
            <a:endParaRPr lang="en-US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ea typeface="+mn-lt"/>
                <a:cs typeface="+mn-lt"/>
              </a:rPr>
              <a:t>Data </a:t>
            </a:r>
            <a:r>
              <a:rPr lang="nb-NO" sz="1900" dirty="0" err="1">
                <a:ea typeface="+mn-lt"/>
                <a:cs typeface="+mn-lt"/>
              </a:rPr>
              <a:t>without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any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financial</a:t>
            </a:r>
            <a:r>
              <a:rPr lang="nb-NO" sz="1900" dirty="0">
                <a:ea typeface="+mn-lt"/>
                <a:cs typeface="+mn-lt"/>
              </a:rPr>
              <a:t> or </a:t>
            </a:r>
            <a:r>
              <a:rPr lang="nb-NO" sz="1900" dirty="0" err="1">
                <a:ea typeface="+mn-lt"/>
                <a:cs typeface="+mn-lt"/>
              </a:rPr>
              <a:t>commercial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value</a:t>
            </a:r>
            <a:endParaRPr lang="en-US" sz="1900" dirty="0">
              <a:ea typeface="+mn-lt"/>
              <a:cs typeface="+mn-lt"/>
            </a:endParaRPr>
          </a:p>
        </p:txBody>
      </p:sp>
      <p:pic>
        <p:nvPicPr>
          <p:cNvPr id="6" name="Picture 6" descr="A picture containing metalware, lock, wall, indoor&#10;&#10;Description generated with very high confidence">
            <a:extLst>
              <a:ext uri="{FF2B5EF4-FFF2-40B4-BE49-F238E27FC236}">
                <a16:creationId xmlns:a16="http://schemas.microsoft.com/office/drawing/2014/main" id="{19033956-D9E6-4F9D-857E-38043DB4B3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1618" y="1703996"/>
            <a:ext cx="3585182" cy="33230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9E704-D675-4FC8-B285-2FA4E6E857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5906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/>
              <a:t>Do you think you will work with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NO" dirty="0"/>
              <a:t>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31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95FB0-A150-49D2-99E0-4F6BC075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96" y="469468"/>
            <a:ext cx="7921625" cy="954088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solidFill>
                  <a:srgbClr val="FFC000"/>
                </a:solidFill>
              </a:rPr>
              <a:t>yellow</a:t>
            </a:r>
            <a:r>
              <a:rPr lang="en-US" dirty="0"/>
              <a:t> data?</a:t>
            </a:r>
          </a:p>
        </p:txBody>
      </p:sp>
      <p:pic>
        <p:nvPicPr>
          <p:cNvPr id="6" name="Picture 6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FDBA172A-E710-467B-90C7-BF91807AAB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056" y="1584170"/>
            <a:ext cx="3699288" cy="30007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EB2CF-556A-4A0B-8B6E-668DAF9C6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517" y="1180699"/>
            <a:ext cx="4934428" cy="3836231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 dirty="0"/>
              <a:t>This class is used if it could cause a certain damage to the institution if the information becomes known to unauthorized persons.</a:t>
            </a:r>
            <a:endParaRPr lang="nb-NO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ea typeface="+mn-lt"/>
                <a:cs typeface="+mn-lt"/>
              </a:rPr>
              <a:t>Documents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you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don’t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want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everyone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else</a:t>
            </a:r>
            <a:r>
              <a:rPr lang="nb-NO" sz="1900" dirty="0">
                <a:ea typeface="+mn-lt"/>
                <a:cs typeface="+mn-lt"/>
              </a:rPr>
              <a:t> to </a:t>
            </a:r>
            <a:r>
              <a:rPr lang="nb-NO" sz="1900" dirty="0" err="1">
                <a:ea typeface="+mn-lt"/>
                <a:cs typeface="+mn-lt"/>
              </a:rPr>
              <a:t>read</a:t>
            </a:r>
            <a:endParaRPr lang="en-US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ea typeface="+mn-lt"/>
                <a:cs typeface="+mn-lt"/>
              </a:rPr>
              <a:t>De-</a:t>
            </a:r>
            <a:r>
              <a:rPr lang="nb-NO" sz="1900" dirty="0" err="1">
                <a:ea typeface="+mn-lt"/>
                <a:cs typeface="+mn-lt"/>
              </a:rPr>
              <a:t>identified</a:t>
            </a:r>
            <a:r>
              <a:rPr lang="nb-NO" sz="1900" dirty="0">
                <a:ea typeface="+mn-lt"/>
                <a:cs typeface="+mn-lt"/>
              </a:rPr>
              <a:t> data </a:t>
            </a:r>
            <a:r>
              <a:rPr lang="nb-NO" sz="1900" dirty="0" err="1">
                <a:ea typeface="+mn-lt"/>
                <a:cs typeface="+mn-lt"/>
              </a:rPr>
              <a:t>where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the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key</a:t>
            </a:r>
            <a:r>
              <a:rPr lang="nb-NO" sz="1900" dirty="0">
                <a:ea typeface="+mn-lt"/>
                <a:cs typeface="+mn-lt"/>
              </a:rPr>
              <a:t> is </a:t>
            </a:r>
            <a:r>
              <a:rPr lang="nb-NO" sz="1900" dirty="0" err="1">
                <a:ea typeface="+mn-lt"/>
                <a:cs typeface="+mn-lt"/>
              </a:rPr>
              <a:t>locked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away</a:t>
            </a:r>
            <a:r>
              <a:rPr lang="nb-NO" sz="1900" dirty="0">
                <a:ea typeface="+mn-lt"/>
                <a:cs typeface="+mn-lt"/>
              </a:rPr>
              <a:t> and </a:t>
            </a:r>
            <a:r>
              <a:rPr lang="nb-NO" sz="1900" dirty="0" err="1">
                <a:ea typeface="+mn-lt"/>
                <a:cs typeface="+mn-lt"/>
              </a:rPr>
              <a:t>stored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safely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away</a:t>
            </a:r>
            <a:r>
              <a:rPr lang="nb-NO" sz="1900" dirty="0">
                <a:ea typeface="+mn-lt"/>
                <a:cs typeface="+mn-lt"/>
              </a:rPr>
              <a:t> from </a:t>
            </a:r>
            <a:r>
              <a:rPr lang="nb-NO" sz="1900" dirty="0" err="1">
                <a:ea typeface="+mn-lt"/>
                <a:cs typeface="+mn-lt"/>
              </a:rPr>
              <a:t>the</a:t>
            </a:r>
            <a:r>
              <a:rPr lang="nb-NO" sz="1900" dirty="0">
                <a:ea typeface="+mn-lt"/>
                <a:cs typeface="+mn-lt"/>
              </a:rPr>
              <a:t> data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ea typeface="+mn-lt"/>
                <a:cs typeface="+mn-lt"/>
              </a:rPr>
              <a:t>Data </a:t>
            </a:r>
            <a:r>
              <a:rPr lang="nb-NO" sz="1900" dirty="0" err="1">
                <a:ea typeface="+mn-lt"/>
                <a:cs typeface="+mn-lt"/>
              </a:rPr>
              <a:t>sets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containing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minor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amounts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of</a:t>
            </a:r>
            <a:r>
              <a:rPr lang="nb-NO" sz="1900" dirty="0">
                <a:ea typeface="+mn-lt"/>
                <a:cs typeface="+mn-lt"/>
              </a:rPr>
              <a:t> non-sensitive personal data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>
                <a:ea typeface="+mn-lt"/>
                <a:cs typeface="+mn-lt"/>
              </a:rPr>
              <a:t>E-mail </a:t>
            </a:r>
            <a:r>
              <a:rPr lang="nb-NO" sz="1900" dirty="0" err="1">
                <a:ea typeface="+mn-lt"/>
                <a:cs typeface="+mn-lt"/>
              </a:rPr>
              <a:t>attachments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don’t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contain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information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that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needs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protection</a:t>
            </a:r>
            <a:endParaRPr lang="en-US" sz="1900" dirty="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 dirty="0" err="1">
                <a:ea typeface="+mn-lt"/>
                <a:cs typeface="+mn-lt"/>
              </a:rPr>
              <a:t>Unpublished</a:t>
            </a:r>
            <a:r>
              <a:rPr lang="nb-NO" sz="1900" dirty="0">
                <a:ea typeface="+mn-lt"/>
                <a:cs typeface="+mn-lt"/>
              </a:rPr>
              <a:t> </a:t>
            </a:r>
            <a:r>
              <a:rPr lang="nb-NO" sz="1900" dirty="0" err="1">
                <a:ea typeface="+mn-lt"/>
                <a:cs typeface="+mn-lt"/>
              </a:rPr>
              <a:t>research</a:t>
            </a:r>
            <a:r>
              <a:rPr lang="nb-NO" sz="1900" dirty="0">
                <a:ea typeface="+mn-lt"/>
                <a:cs typeface="+mn-lt"/>
              </a:rPr>
              <a:t> material</a:t>
            </a:r>
            <a:endParaRPr lang="en-US" sz="1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36AAB-841B-4C85-B56B-65F058A308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0955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C66-4C58-8943-87B9-31A87884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35CD-300D-5C44-9C63-50D41AC3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O" dirty="0"/>
              <a:t>Do you think you will work with </a:t>
            </a:r>
            <a:r>
              <a:rPr lang="en-US" b="1" dirty="0">
                <a:solidFill>
                  <a:srgbClr val="FFC000"/>
                </a:solidFill>
              </a:rPr>
              <a:t>yellow</a:t>
            </a:r>
            <a:r>
              <a:rPr lang="en-NO" dirty="0"/>
              <a:t>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062D-CD60-2E43-8929-45A61756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3001516"/>
            <a:ext cx="2921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4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6D73-E59B-4916-B812-BC85F664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solidFill>
                  <a:srgbClr val="C00000"/>
                </a:solidFill>
              </a:rPr>
              <a:t>red</a:t>
            </a:r>
            <a:r>
              <a:rPr lang="en-US" dirty="0"/>
              <a:t> data?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C091-7B59-4F32-9B73-E49425542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549558"/>
            <a:ext cx="4150185" cy="3429000"/>
          </a:xfrm>
        </p:spPr>
        <p:txBody>
          <a:bodyPr/>
          <a:lstStyle/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1900"/>
              <a:t>This class is used if it will cause harm to public interests, the university or individuals if the information becomes known to unauthorized persons. </a:t>
            </a: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De-</a:t>
            </a:r>
            <a:r>
              <a:rPr lang="nb-NO" sz="1900" err="1">
                <a:ea typeface="+mn-lt"/>
                <a:cs typeface="+mn-lt"/>
              </a:rPr>
              <a:t>identified</a:t>
            </a:r>
            <a:r>
              <a:rPr lang="nb-NO" sz="1900">
                <a:ea typeface="+mn-lt"/>
                <a:cs typeface="+mn-lt"/>
              </a:rPr>
              <a:t> data </a:t>
            </a:r>
            <a:r>
              <a:rPr lang="nb-NO" sz="1900" err="1">
                <a:ea typeface="+mn-lt"/>
                <a:cs typeface="+mn-lt"/>
              </a:rPr>
              <a:t>where</a:t>
            </a:r>
            <a:r>
              <a:rPr lang="nb-NO" sz="1900">
                <a:ea typeface="+mn-lt"/>
                <a:cs typeface="+mn-lt"/>
              </a:rPr>
              <a:t> </a:t>
            </a:r>
            <a:r>
              <a:rPr lang="nb-NO" sz="1900" err="1">
                <a:ea typeface="+mn-lt"/>
                <a:cs typeface="+mn-lt"/>
              </a:rPr>
              <a:t>the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key</a:t>
            </a:r>
            <a:r>
              <a:rPr lang="nb-NO" sz="1900">
                <a:ea typeface="+mn-lt"/>
                <a:cs typeface="+mn-lt"/>
              </a:rPr>
              <a:t> is </a:t>
            </a:r>
            <a:r>
              <a:rPr lang="nb-NO" sz="1900" err="1">
                <a:ea typeface="+mn-lt"/>
                <a:cs typeface="+mn-lt"/>
              </a:rPr>
              <a:t>available</a:t>
            </a:r>
            <a:r>
              <a:rPr lang="nb-NO" sz="1900">
                <a:ea typeface="+mn-lt"/>
                <a:cs typeface="+mn-lt"/>
              </a:rPr>
              <a:t> and </a:t>
            </a:r>
            <a:r>
              <a:rPr lang="nb-NO" sz="1900" err="1">
                <a:ea typeface="+mn-lt"/>
                <a:cs typeface="+mn-lt"/>
              </a:rPr>
              <a:t>stored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with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the</a:t>
            </a:r>
            <a:r>
              <a:rPr lang="nb-NO" sz="1900">
                <a:ea typeface="+mn-lt"/>
                <a:cs typeface="+mn-lt"/>
              </a:rPr>
              <a:t> data</a:t>
            </a:r>
            <a:endParaRPr lang="en-US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Special </a:t>
            </a:r>
            <a:r>
              <a:rPr lang="nb-NO" sz="1900" err="1">
                <a:ea typeface="+mn-lt"/>
                <a:cs typeface="+mn-lt"/>
              </a:rPr>
              <a:t>categories</a:t>
            </a:r>
            <a:r>
              <a:rPr lang="nb-NO" sz="1900">
                <a:ea typeface="+mn-lt"/>
                <a:cs typeface="+mn-lt"/>
              </a:rPr>
              <a:t> </a:t>
            </a:r>
            <a:r>
              <a:rPr lang="nb-NO" sz="1900" err="1">
                <a:ea typeface="+mn-lt"/>
                <a:cs typeface="+mn-lt"/>
              </a:rPr>
              <a:t>of</a:t>
            </a:r>
            <a:r>
              <a:rPr lang="nb-NO" sz="1900">
                <a:ea typeface="+mn-lt"/>
                <a:cs typeface="+mn-lt"/>
              </a:rPr>
              <a:t> personal data </a:t>
            </a:r>
            <a:endParaRPr lang="en-US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Information </a:t>
            </a:r>
            <a:r>
              <a:rPr lang="nb-NO" sz="1900" err="1">
                <a:ea typeface="+mn-lt"/>
                <a:cs typeface="+mn-lt"/>
              </a:rPr>
              <a:t>relating</a:t>
            </a:r>
            <a:r>
              <a:rPr lang="nb-NO" sz="1900">
                <a:ea typeface="+mn-lt"/>
                <a:cs typeface="+mn-lt"/>
              </a:rPr>
              <a:t> to e.g. </a:t>
            </a:r>
            <a:r>
              <a:rPr lang="nb-NO" sz="1900" err="1">
                <a:ea typeface="+mn-lt"/>
                <a:cs typeface="+mn-lt"/>
              </a:rPr>
              <a:t>safety</a:t>
            </a:r>
            <a:r>
              <a:rPr lang="nb-NO" sz="1900">
                <a:ea typeface="+mn-lt"/>
                <a:cs typeface="+mn-lt"/>
              </a:rPr>
              <a:t> systems in </a:t>
            </a:r>
            <a:r>
              <a:rPr lang="nb-NO" sz="1900" err="1">
                <a:ea typeface="+mn-lt"/>
                <a:cs typeface="+mn-lt"/>
              </a:rPr>
              <a:t>buildings</a:t>
            </a:r>
            <a:r>
              <a:rPr lang="nb-NO" sz="1900">
                <a:ea typeface="+mn-lt"/>
                <a:cs typeface="+mn-lt"/>
              </a:rPr>
              <a:t> or IT systems</a:t>
            </a:r>
            <a:endParaRPr lang="en-US" sz="1900">
              <a:ea typeface="+mn-lt"/>
              <a:cs typeface="+mn-lt"/>
            </a:endParaRPr>
          </a:p>
          <a:p>
            <a:pPr marL="271145" indent="-271145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nb-NO" sz="1900">
                <a:ea typeface="+mn-lt"/>
                <a:cs typeface="+mn-lt"/>
              </a:rPr>
              <a:t>Health </a:t>
            </a:r>
            <a:r>
              <a:rPr lang="nb-NO" sz="1900" err="1">
                <a:ea typeface="+mn-lt"/>
                <a:cs typeface="+mn-lt"/>
              </a:rPr>
              <a:t>related</a:t>
            </a:r>
            <a:r>
              <a:rPr lang="nb-NO" sz="1900">
                <a:ea typeface="+mn-lt"/>
                <a:cs typeface="+mn-lt"/>
              </a:rPr>
              <a:t> data</a:t>
            </a:r>
            <a:endParaRPr lang="en-US" sz="1900">
              <a:ea typeface="+mn-lt"/>
              <a:cs typeface="+mn-l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47E84F0-FF7B-456C-9876-BE7D9AFAEC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4938" y="1548970"/>
            <a:ext cx="4076242" cy="32320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361A6-227B-411A-85C3-7B5A9BF92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AD0B06-AAFA-4F68-A552-7AA1B1FEE545}" type="slidenum">
              <a:rPr lang="en-US" altLang="nb-NO"/>
              <a:pPr>
                <a:defRPr/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49910681"/>
      </p:ext>
    </p:extLst>
  </p:cSld>
  <p:clrMapOvr>
    <a:masterClrMapping/>
  </p:clrMapOvr>
</p:sld>
</file>

<file path=ppt/theme/theme1.xml><?xml version="1.0" encoding="utf-8"?>
<a:theme xmlns:a="http://schemas.openxmlformats.org/drawingml/2006/main" name="12. UiO-norsk-symboler-med-gra-bakgrun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420292B31F4141A0B8A0AF55413D2B" ma:contentTypeVersion="4" ma:contentTypeDescription="Create a new document." ma:contentTypeScope="" ma:versionID="0623aee09f8ea5985a758b04b2651bb8">
  <xsd:schema xmlns:xsd="http://www.w3.org/2001/XMLSchema" xmlns:xs="http://www.w3.org/2001/XMLSchema" xmlns:p="http://schemas.microsoft.com/office/2006/metadata/properties" xmlns:ns2="79a082ae-b1de-4314-a5f5-4346290b89fa" targetNamespace="http://schemas.microsoft.com/office/2006/metadata/properties" ma:root="true" ma:fieldsID="86b46376cc3d0f25f0216bab72077c58" ns2:_="">
    <xsd:import namespace="79a082ae-b1de-4314-a5f5-4346290b8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082ae-b1de-4314-a5f5-4346290b8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A6DBEA-42C8-430B-AD0B-5D10C069A9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203E35-60F1-4D98-868F-EAEA2A67DD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082ae-b1de-4314-a5f5-4346290b8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5C20C3-D301-4D3D-8340-0C3827870A0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9a082ae-b1de-4314-a5f5-4346290b89f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12. UiO-norsk-symboler-med-gra-bakgrunn</Template>
  <TotalTime>180</TotalTime>
  <Words>938</Words>
  <Application>Microsoft Office PowerPoint</Application>
  <PresentationFormat>On-screen Show (16:10)</PresentationFormat>
  <Paragraphs>135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Wingdings</vt:lpstr>
      <vt:lpstr>ヒラギノ角ゴ Pro W3</vt:lpstr>
      <vt:lpstr>12. UiO-norsk-symboler-med-gra-bakgrunn</vt:lpstr>
      <vt:lpstr>DATA CLASSIFICATION AND STORAGE SOLUTIONS</vt:lpstr>
      <vt:lpstr>Zoom Feedback Test</vt:lpstr>
      <vt:lpstr>Data Classification</vt:lpstr>
      <vt:lpstr>Classifying your data</vt:lpstr>
      <vt:lpstr>What is green data</vt:lpstr>
      <vt:lpstr>Question 1</vt:lpstr>
      <vt:lpstr>What is yellow data?</vt:lpstr>
      <vt:lpstr>Question 2</vt:lpstr>
      <vt:lpstr>What is red data? </vt:lpstr>
      <vt:lpstr>Question 3</vt:lpstr>
      <vt:lpstr>What is black data?</vt:lpstr>
      <vt:lpstr>Question 4</vt:lpstr>
      <vt:lpstr>You must familiarise yourself with &amp; comply with the data processing guidelines. Consult with your PI, local IT or USIT!</vt:lpstr>
      <vt:lpstr>PowerPoint Presentation</vt:lpstr>
      <vt:lpstr>Question 5</vt:lpstr>
      <vt:lpstr>Where can you store the different types of data?</vt:lpstr>
      <vt:lpstr>UiO commercial cloud solutions</vt:lpstr>
      <vt:lpstr>Question 6</vt:lpstr>
      <vt:lpstr>Where can you store the different types of data?</vt:lpstr>
      <vt:lpstr>Question 7</vt:lpstr>
      <vt:lpstr>Storage hotel</vt:lpstr>
      <vt:lpstr>Question 8</vt:lpstr>
      <vt:lpstr>Contact Points for IT at UiO</vt:lpstr>
      <vt:lpstr>Question 9</vt:lpstr>
      <vt:lpstr>Storage solutions and backup</vt:lpstr>
      <vt:lpstr>Save all the files!</vt:lpstr>
      <vt:lpstr>Useful links</vt:lpstr>
      <vt:lpstr>PowerPoint Presentation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Louise Fotland</dc:creator>
  <cp:lastModifiedBy>Elin Stangeland</cp:lastModifiedBy>
  <cp:revision>10</cp:revision>
  <cp:lastPrinted>2020-01-27T14:37:04Z</cp:lastPrinted>
  <dcterms:created xsi:type="dcterms:W3CDTF">2018-10-09T05:36:29Z</dcterms:created>
  <dcterms:modified xsi:type="dcterms:W3CDTF">2020-06-05T11:41:17Z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0x01010083420292B31F4141A0B8A0AF55413D2B</vt:lpwstr>
  </property>
</Properties>
</file>