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trictFirstAndLastChars="0" saveSubsetFonts="1" autoCompressPictures="0">
  <p:sldMasterIdLst>
    <p:sldMasterId id="2147483648" r:id="rId4"/>
  </p:sldMasterIdLst>
  <p:notesMasterIdLst>
    <p:notesMasterId r:id="rId40"/>
  </p:notesMasterIdLst>
  <p:handoutMasterIdLst>
    <p:handoutMasterId r:id="rId41"/>
  </p:handoutMasterIdLst>
  <p:sldIdLst>
    <p:sldId id="563" r:id="rId5"/>
    <p:sldId id="276" r:id="rId6"/>
    <p:sldId id="420" r:id="rId7"/>
    <p:sldId id="418" r:id="rId8"/>
    <p:sldId id="575" r:id="rId9"/>
    <p:sldId id="576" r:id="rId10"/>
    <p:sldId id="570" r:id="rId11"/>
    <p:sldId id="431" r:id="rId12"/>
    <p:sldId id="265" r:id="rId13"/>
    <p:sldId id="432" r:id="rId14"/>
    <p:sldId id="560" r:id="rId15"/>
    <p:sldId id="433" r:id="rId16"/>
    <p:sldId id="561" r:id="rId17"/>
    <p:sldId id="434" r:id="rId18"/>
    <p:sldId id="562" r:id="rId19"/>
    <p:sldId id="551" r:id="rId20"/>
    <p:sldId id="559" r:id="rId21"/>
    <p:sldId id="564" r:id="rId22"/>
    <p:sldId id="571" r:id="rId23"/>
    <p:sldId id="577" r:id="rId24"/>
    <p:sldId id="572" r:id="rId25"/>
    <p:sldId id="543" r:id="rId26"/>
    <p:sldId id="565" r:id="rId27"/>
    <p:sldId id="537" r:id="rId28"/>
    <p:sldId id="573" r:id="rId29"/>
    <p:sldId id="566" r:id="rId30"/>
    <p:sldId id="544" r:id="rId31"/>
    <p:sldId id="567" r:id="rId32"/>
    <p:sldId id="568" r:id="rId33"/>
    <p:sldId id="574" r:id="rId34"/>
    <p:sldId id="569" r:id="rId35"/>
    <p:sldId id="455" r:id="rId36"/>
    <p:sldId id="456" r:id="rId37"/>
    <p:sldId id="552" r:id="rId38"/>
    <p:sldId id="558" r:id="rId39"/>
  </p:sldIdLst>
  <p:sldSz cx="9144000" cy="5715000" type="screen16x10"/>
  <p:notesSz cx="1247775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1pPr>
    <a:lvl2pPr marL="361922" indent="95243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2pPr>
    <a:lvl3pPr marL="725430" indent="188897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3pPr>
    <a:lvl4pPr marL="1087351" indent="284141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4pPr>
    <a:lvl5pPr marL="1450859" indent="377795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5pPr>
    <a:lvl6pPr marL="2285817" algn="l" defTabSz="914328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6pPr>
    <a:lvl7pPr marL="2742980" algn="l" defTabSz="914328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7pPr>
    <a:lvl8pPr marL="3200144" algn="l" defTabSz="914328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8pPr>
    <a:lvl9pPr marL="3657308" algn="l" defTabSz="914328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657" userDrawn="1">
          <p15:clr>
            <a:srgbClr val="A4A3A4"/>
          </p15:clr>
        </p15:guide>
        <p15:guide id="3" pos="5472">
          <p15:clr>
            <a:srgbClr val="A4A3A4"/>
          </p15:clr>
        </p15:guide>
        <p15:guide id="4" pos="1020" userDrawn="1">
          <p15:clr>
            <a:srgbClr val="A4A3A4"/>
          </p15:clr>
        </p15:guide>
        <p15:guide id="5" pos="11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709"/>
    <a:srgbClr val="92D050"/>
    <a:srgbClr val="A27565"/>
    <a:srgbClr val="A83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AED85C-893E-4798-A7C8-6B42C1BE4538}" v="2" dt="2020-05-26T07:16:23.687"/>
    <p1510:client id="{B2BBA452-E982-4594-B02F-BC7CDEF9310C}" v="2" dt="2020-05-26T07:16:01.807"/>
    <p1510:client id="{CF2ED610-6D76-4637-9211-CA80113B0021}" v="1" dt="2020-10-08T10:50:01.4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05" autoAdjust="0"/>
    <p:restoredTop sz="57592" autoAdjust="0"/>
  </p:normalViewPr>
  <p:slideViewPr>
    <p:cSldViewPr snapToGrid="0">
      <p:cViewPr varScale="1">
        <p:scale>
          <a:sx n="47" d="100"/>
          <a:sy n="47" d="100"/>
        </p:scale>
        <p:origin x="1808" y="44"/>
      </p:cViewPr>
      <p:guideLst>
        <p:guide orient="horz" pos="1800"/>
        <p:guide pos="657"/>
        <p:guide pos="5472"/>
        <p:guide pos="1020"/>
        <p:guide pos="1156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n Stangeland" userId="S::elinstan@uio.no::d58da26e-1cd3-4363-85d7-865ab92173d0" providerId="AD" clId="Web-{CF2ED610-6D76-4637-9211-CA80113B0021}"/>
    <pc:docChg chg="modSld">
      <pc:chgData name="Elin Stangeland" userId="S::elinstan@uio.no::d58da26e-1cd3-4363-85d7-865ab92173d0" providerId="AD" clId="Web-{CF2ED610-6D76-4637-9211-CA80113B0021}" dt="2020-10-08T10:50:01.150" v="53"/>
      <pc:docMkLst>
        <pc:docMk/>
      </pc:docMkLst>
      <pc:sldChg chg="modNotes">
        <pc:chgData name="Elin Stangeland" userId="S::elinstan@uio.no::d58da26e-1cd3-4363-85d7-865ab92173d0" providerId="AD" clId="Web-{CF2ED610-6D76-4637-9211-CA80113B0021}" dt="2020-10-08T10:39:51.856" v="9"/>
        <pc:sldMkLst>
          <pc:docMk/>
          <pc:sldMk cId="188534268" sldId="420"/>
        </pc:sldMkLst>
      </pc:sldChg>
      <pc:sldChg chg="modNotes">
        <pc:chgData name="Elin Stangeland" userId="S::elinstan@uio.no::d58da26e-1cd3-4363-85d7-865ab92173d0" providerId="AD" clId="Web-{CF2ED610-6D76-4637-9211-CA80113B0021}" dt="2020-10-08T10:40:40.123" v="19"/>
        <pc:sldMkLst>
          <pc:docMk/>
          <pc:sldMk cId="3959064483" sldId="431"/>
        </pc:sldMkLst>
      </pc:sldChg>
      <pc:sldChg chg="modNotes">
        <pc:chgData name="Elin Stangeland" userId="S::elinstan@uio.no::d58da26e-1cd3-4363-85d7-865ab92173d0" providerId="AD" clId="Web-{CF2ED610-6D76-4637-9211-CA80113B0021}" dt="2020-10-08T10:42:23.062" v="30"/>
        <pc:sldMkLst>
          <pc:docMk/>
          <pc:sldMk cId="2309557050" sldId="432"/>
        </pc:sldMkLst>
      </pc:sldChg>
      <pc:sldChg chg="modNotes">
        <pc:chgData name="Elin Stangeland" userId="S::elinstan@uio.no::d58da26e-1cd3-4363-85d7-865ab92173d0" providerId="AD" clId="Web-{CF2ED610-6D76-4637-9211-CA80113B0021}" dt="2020-10-08T10:49:18.906" v="32"/>
        <pc:sldMkLst>
          <pc:docMk/>
          <pc:sldMk cId="3849910681" sldId="433"/>
        </pc:sldMkLst>
      </pc:sldChg>
      <pc:sldChg chg="modNotes">
        <pc:chgData name="Elin Stangeland" userId="S::elinstan@uio.no::d58da26e-1cd3-4363-85d7-865ab92173d0" providerId="AD" clId="Web-{CF2ED610-6D76-4637-9211-CA80113B0021}" dt="2020-10-08T10:50:01.150" v="53"/>
        <pc:sldMkLst>
          <pc:docMk/>
          <pc:sldMk cId="2288906582" sldId="434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540703" cy="251285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smtClean="0"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706788" y="0"/>
            <a:ext cx="540703" cy="251285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F946A87F-6EDF-4C93-99F3-9CCF275A47EB}" type="datetime1">
              <a:rPr lang="nb-NO" altLang="nb-NO"/>
              <a:pPr>
                <a:defRPr/>
              </a:pPr>
              <a:t>15.10.2020</a:t>
            </a:fld>
            <a:endParaRPr lang="nb-NO" alt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4" y="47735522"/>
            <a:ext cx="540703" cy="251285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smtClean="0"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706788" y="47735522"/>
            <a:ext cx="540703" cy="251285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15D30DA6-CAEB-4ECE-9D53-BA50A9C59406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1689833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0"/>
            <a:ext cx="540703" cy="2512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smtClean="0"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707076" y="0"/>
            <a:ext cx="540703" cy="2512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-14452600" y="3768725"/>
            <a:ext cx="30152975" cy="18846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66371" y="23872122"/>
            <a:ext cx="915035" cy="22615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4" y="47744244"/>
            <a:ext cx="540703" cy="2512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smtClean="0"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707076" y="47744244"/>
            <a:ext cx="540703" cy="2512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BCECBE99-1F90-4707-8304-3AE6BC9A0993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42153037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1pPr>
    <a:lvl2pPr marL="361922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2pPr>
    <a:lvl3pPr marL="72543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3pPr>
    <a:lvl4pPr marL="1087351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4pPr>
    <a:lvl5pPr marL="1450859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5pPr>
    <a:lvl6pPr marL="1814483" algn="l" defTabSz="362897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177378" algn="l" defTabSz="362897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540275" algn="l" defTabSz="362897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903171" algn="l" defTabSz="362897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ECBE99-1F90-4707-8304-3AE6BC9A0993}" type="slidenum">
              <a:rPr lang="en-US" altLang="nb-NO" smtClean="0"/>
              <a:pPr>
                <a:defRPr/>
              </a:pPr>
              <a:t>2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42105623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>
              <a:latin typeface="Arial"/>
              <a:ea typeface="ヒラギノ角ゴ Pro W3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ECBE99-1F90-4707-8304-3AE6BC9A0993}" type="slidenum">
              <a:rPr lang="en-US" altLang="nb-NO" smtClean="0"/>
              <a:pPr>
                <a:defRPr/>
              </a:pPr>
              <a:t>11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7339600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ECBE99-1F90-4707-8304-3AE6BC9A0993}" type="slidenum">
              <a:rPr lang="en-US" altLang="nb-NO" smtClean="0"/>
              <a:pPr>
                <a:defRPr/>
              </a:pPr>
              <a:t>12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4470489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ECBE99-1F90-4707-8304-3AE6BC9A0993}" type="slidenum">
              <a:rPr lang="en-US" altLang="nb-NO" smtClean="0"/>
              <a:pPr>
                <a:defRPr/>
              </a:pPr>
              <a:t>13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7865664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ECBE99-1F90-4707-8304-3AE6BC9A0993}" type="slidenum">
              <a:rPr lang="en-US" altLang="nb-NO" smtClean="0"/>
              <a:pPr>
                <a:defRPr/>
              </a:pPr>
              <a:t>14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433063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ECBE99-1F90-4707-8304-3AE6BC9A0993}" type="slidenum">
              <a:rPr lang="en-US" altLang="nb-NO" smtClean="0"/>
              <a:pPr>
                <a:defRPr/>
              </a:pPr>
              <a:t>15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6942663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ECBE99-1F90-4707-8304-3AE6BC9A0993}" type="slidenum">
              <a:rPr lang="en-US" altLang="nb-NO" smtClean="0"/>
              <a:pPr>
                <a:defRPr/>
              </a:pPr>
              <a:t>16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9924900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ECBE99-1F90-4707-8304-3AE6BC9A0993}" type="slidenum">
              <a:rPr lang="en-US" altLang="nb-NO" smtClean="0"/>
              <a:pPr>
                <a:defRPr/>
              </a:pPr>
              <a:t>17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6320886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ECBE99-1F90-4707-8304-3AE6BC9A0993}" type="slidenum">
              <a:rPr lang="en-US" altLang="nb-NO" smtClean="0"/>
              <a:pPr>
                <a:defRPr/>
              </a:pPr>
              <a:t>18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3253115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ECBE99-1F90-4707-8304-3AE6BC9A0993}" type="slidenum">
              <a:rPr lang="en-US" altLang="nb-NO" smtClean="0"/>
              <a:pPr>
                <a:defRPr/>
              </a:pPr>
              <a:t>19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8169879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 smtClean="0"/>
          </a:p>
          <a:p>
            <a:endParaRPr lang="nb-NO" dirty="0" smtClean="0"/>
          </a:p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ECBE99-1F90-4707-8304-3AE6BC9A0993}" type="slidenum">
              <a:rPr lang="en-US" altLang="nb-NO" smtClean="0"/>
              <a:pPr>
                <a:defRPr/>
              </a:pPr>
              <a:t>20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432353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ECBE99-1F90-4707-8304-3AE6BC9A0993}" type="slidenum">
              <a:rPr lang="en-US" altLang="nb-NO" smtClean="0"/>
              <a:pPr>
                <a:defRPr/>
              </a:pPr>
              <a:t>3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9815912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 smtClean="0"/>
          </a:p>
          <a:p>
            <a:endParaRPr lang="nb-NO" dirty="0" smtClean="0"/>
          </a:p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ECBE99-1F90-4707-8304-3AE6BC9A0993}" type="slidenum">
              <a:rPr lang="en-US" altLang="nb-NO" smtClean="0"/>
              <a:pPr>
                <a:defRPr/>
              </a:pPr>
              <a:t>21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2466712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ECBE99-1F90-4707-8304-3AE6BC9A0993}" type="slidenum">
              <a:rPr lang="en-US" altLang="nb-NO" smtClean="0"/>
              <a:pPr>
                <a:defRPr/>
              </a:pPr>
              <a:t>22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9352209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ECBE99-1F90-4707-8304-3AE6BC9A0993}" type="slidenum">
              <a:rPr lang="en-US" altLang="nb-NO" smtClean="0"/>
              <a:pPr>
                <a:defRPr/>
              </a:pPr>
              <a:t>23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5135660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ECBE99-1F90-4707-8304-3AE6BC9A0993}" type="slidenum">
              <a:rPr lang="en-US" altLang="nb-NO" smtClean="0"/>
              <a:pPr>
                <a:defRPr/>
              </a:pPr>
              <a:t>24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5051548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ECBE99-1F90-4707-8304-3AE6BC9A0993}" type="slidenum">
              <a:rPr lang="en-US" altLang="nb-NO" smtClean="0"/>
              <a:pPr>
                <a:defRPr/>
              </a:pPr>
              <a:t>25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049664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ECBE99-1F90-4707-8304-3AE6BC9A0993}" type="slidenum">
              <a:rPr lang="en-US" altLang="nb-NO" smtClean="0"/>
              <a:pPr>
                <a:defRPr/>
              </a:pPr>
              <a:t>26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40190122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ECBE99-1F90-4707-8304-3AE6BC9A0993}" type="slidenum">
              <a:rPr lang="en-US" altLang="nb-NO" smtClean="0"/>
              <a:pPr>
                <a:defRPr/>
              </a:pPr>
              <a:t>27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9464860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ECBE99-1F90-4707-8304-3AE6BC9A0993}" type="slidenum">
              <a:rPr lang="en-US" altLang="nb-NO" smtClean="0"/>
              <a:pPr>
                <a:defRPr/>
              </a:pPr>
              <a:t>28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9114641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ECBE99-1F90-4707-8304-3AE6BC9A0993}" type="slidenum">
              <a:rPr lang="en-US" altLang="nb-NO" smtClean="0"/>
              <a:pPr>
                <a:defRPr/>
              </a:pPr>
              <a:t>29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7710497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ECBE99-1F90-4707-8304-3AE6BC9A0993}" type="slidenum">
              <a:rPr lang="en-US" altLang="nb-NO" smtClean="0"/>
              <a:pPr>
                <a:defRPr/>
              </a:pPr>
              <a:t>30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934640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>
              <a:latin typeface="Arial"/>
              <a:ea typeface="ヒラギノ角ゴ Pro W3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ECBE99-1F90-4707-8304-3AE6BC9A0993}" type="slidenum">
              <a:rPr lang="en-US" altLang="nb-NO" smtClean="0"/>
              <a:pPr>
                <a:defRPr/>
              </a:pPr>
              <a:t>4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2047759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ECBE99-1F90-4707-8304-3AE6BC9A0993}" type="slidenum">
              <a:rPr lang="en-US" altLang="nb-NO" smtClean="0"/>
              <a:pPr>
                <a:defRPr/>
              </a:pPr>
              <a:t>31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4535594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ECBE99-1F90-4707-8304-3AE6BC9A0993}" type="slidenum">
              <a:rPr lang="en-US" altLang="nb-NO" smtClean="0"/>
              <a:pPr>
                <a:defRPr/>
              </a:pPr>
              <a:t>32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0831184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ECBE99-1F90-4707-8304-3AE6BC9A0993}" type="slidenum">
              <a:rPr lang="en-US" altLang="nb-NO" smtClean="0"/>
              <a:pPr>
                <a:defRPr/>
              </a:pPr>
              <a:t>33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0555612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ECBE99-1F90-4707-8304-3AE6BC9A0993}" type="slidenum">
              <a:rPr lang="en-US" altLang="nb-NO" smtClean="0"/>
              <a:pPr>
                <a:defRPr/>
              </a:pPr>
              <a:t>34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2046022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ECBE99-1F90-4707-8304-3AE6BC9A0993}" type="slidenum">
              <a:rPr lang="en-US" altLang="nb-NO" smtClean="0"/>
              <a:pPr>
                <a:defRPr/>
              </a:pPr>
              <a:t>35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9956760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ECBE99-1F90-4707-8304-3AE6BC9A0993}" type="slidenum">
              <a:rPr lang="en-US" altLang="nb-NO" smtClean="0"/>
              <a:pPr>
                <a:defRPr/>
              </a:pPr>
              <a:t>36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903557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ECBE99-1F90-4707-8304-3AE6BC9A0993}" type="slidenum">
              <a:rPr lang="en-US" altLang="nb-NO" smtClean="0"/>
              <a:pPr>
                <a:defRPr/>
              </a:pPr>
              <a:t>5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521952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>
              <a:latin typeface="Arial"/>
              <a:ea typeface="ヒラギノ角ゴ Pro W3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ECBE99-1F90-4707-8304-3AE6BC9A0993}" type="slidenum">
              <a:rPr lang="en-US" altLang="nb-NO" smtClean="0"/>
              <a:pPr>
                <a:defRPr/>
              </a:pPr>
              <a:t>6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4136232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latin typeface="Arial"/>
              <a:ea typeface="ヒラギノ角ゴ Pro W3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ECBE99-1F90-4707-8304-3AE6BC9A0993}" type="slidenum">
              <a:rPr lang="en-US" altLang="nb-NO" smtClean="0"/>
              <a:pPr>
                <a:defRPr/>
              </a:pPr>
              <a:t>7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2482358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>
              <a:latin typeface="Arial"/>
              <a:ea typeface="ヒラギノ角ゴ Pro W3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ECBE99-1F90-4707-8304-3AE6BC9A0993}" type="slidenum">
              <a:rPr lang="en-US" altLang="nb-NO" smtClean="0"/>
              <a:pPr>
                <a:defRPr/>
              </a:pPr>
              <a:t>8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5683822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>
              <a:latin typeface="Arial"/>
              <a:ea typeface="ヒラギノ角ゴ Pro W3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ECBE99-1F90-4707-8304-3AE6BC9A0993}" type="slidenum">
              <a:rPr lang="en-US" altLang="nb-NO" smtClean="0"/>
              <a:pPr>
                <a:defRPr/>
              </a:pPr>
              <a:t>9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3907140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ECBE99-1F90-4707-8304-3AE6BC9A0993}" type="slidenum">
              <a:rPr lang="en-US" altLang="nb-NO" smtClean="0"/>
              <a:pPr>
                <a:defRPr/>
              </a:pPr>
              <a:t>10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841330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883155" y="1917128"/>
            <a:ext cx="7543800" cy="952500"/>
          </a:xfrm>
        </p:spPr>
        <p:txBody>
          <a:bodyPr anchor="b"/>
          <a:lstStyle>
            <a:lvl1pPr>
              <a:defRPr sz="1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883155" y="2857500"/>
            <a:ext cx="7543800" cy="14605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" y="0"/>
            <a:ext cx="9138198" cy="5715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" y="0"/>
            <a:ext cx="913819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93C6B-E078-7247-AEA3-F00BE8E04246}" type="datetime1">
              <a:rPr lang="nb-NO" altLang="nb-NO" smtClean="0"/>
              <a:t>15.10.2020</a:t>
            </a:fld>
            <a:endParaRPr lang="nb-NO" altLang="nb-NO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0A9333-9E0B-4DF0-8F36-C954ADEF39E4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946285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9"/>
            <a:ext cx="7772400" cy="1135063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3"/>
            <a:ext cx="7772400" cy="1250155"/>
          </a:xfrm>
        </p:spPr>
        <p:txBody>
          <a:bodyPr anchor="b"/>
          <a:lstStyle>
            <a:lvl1pPr marL="0" indent="0">
              <a:buNone/>
              <a:defRPr sz="1600"/>
            </a:lvl1pPr>
            <a:lvl2pPr marL="362897" indent="0">
              <a:buNone/>
              <a:defRPr sz="1400"/>
            </a:lvl2pPr>
            <a:lvl3pPr marL="725793" indent="0">
              <a:buNone/>
              <a:defRPr sz="1300"/>
            </a:lvl3pPr>
            <a:lvl4pPr marL="1088690" indent="0">
              <a:buNone/>
              <a:defRPr sz="1100"/>
            </a:lvl4pPr>
            <a:lvl5pPr marL="1451585" indent="0">
              <a:buNone/>
              <a:defRPr sz="1100"/>
            </a:lvl5pPr>
            <a:lvl6pPr marL="1814483" indent="0">
              <a:buNone/>
              <a:defRPr sz="1100"/>
            </a:lvl6pPr>
            <a:lvl7pPr marL="2177378" indent="0">
              <a:buNone/>
              <a:defRPr sz="1100"/>
            </a:lvl7pPr>
            <a:lvl8pPr marL="2540275" indent="0">
              <a:buNone/>
              <a:defRPr sz="1100"/>
            </a:lvl8pPr>
            <a:lvl9pPr marL="2903171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EFF0C-582A-C241-8B74-D4F0A8518646}" type="datetime1">
              <a:rPr lang="nb-NO" altLang="nb-NO" smtClean="0"/>
              <a:t>15.10.2020</a:t>
            </a:fld>
            <a:endParaRPr lang="nb-NO" altLang="nb-NO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DD098E-ECDF-4869-8CFF-03C758D2E7BD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496431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651000"/>
            <a:ext cx="3771900" cy="3429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651000"/>
            <a:ext cx="3771900" cy="3429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0A96CE-0E3F-C64F-A386-672AAA75DDBB}" type="datetime1">
              <a:rPr lang="nb-NO" altLang="nb-NO" smtClean="0"/>
              <a:t>15.10.2020</a:t>
            </a:fld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AD0B06-AAFA-4F68-A552-7AA1B1FEE545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232778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279262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2897" indent="0">
              <a:buNone/>
              <a:defRPr sz="1600" b="1"/>
            </a:lvl2pPr>
            <a:lvl3pPr marL="725793" indent="0">
              <a:buNone/>
              <a:defRPr sz="1400" b="1"/>
            </a:lvl3pPr>
            <a:lvl4pPr marL="1088690" indent="0">
              <a:buNone/>
              <a:defRPr sz="1300" b="1"/>
            </a:lvl4pPr>
            <a:lvl5pPr marL="1451585" indent="0">
              <a:buNone/>
              <a:defRPr sz="1300" b="1"/>
            </a:lvl5pPr>
            <a:lvl6pPr marL="1814483" indent="0">
              <a:buNone/>
              <a:defRPr sz="1300" b="1"/>
            </a:lvl6pPr>
            <a:lvl7pPr marL="2177378" indent="0">
              <a:buNone/>
              <a:defRPr sz="1300" b="1"/>
            </a:lvl7pPr>
            <a:lvl8pPr marL="2540275" indent="0">
              <a:buNone/>
              <a:defRPr sz="1300" b="1"/>
            </a:lvl8pPr>
            <a:lvl9pPr marL="2903171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1812397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279262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2897" indent="0">
              <a:buNone/>
              <a:defRPr sz="1600" b="1"/>
            </a:lvl2pPr>
            <a:lvl3pPr marL="725793" indent="0">
              <a:buNone/>
              <a:defRPr sz="1400" b="1"/>
            </a:lvl3pPr>
            <a:lvl4pPr marL="1088690" indent="0">
              <a:buNone/>
              <a:defRPr sz="1300" b="1"/>
            </a:lvl4pPr>
            <a:lvl5pPr marL="1451585" indent="0">
              <a:buNone/>
              <a:defRPr sz="1300" b="1"/>
            </a:lvl5pPr>
            <a:lvl6pPr marL="1814483" indent="0">
              <a:buNone/>
              <a:defRPr sz="1300" b="1"/>
            </a:lvl6pPr>
            <a:lvl7pPr marL="2177378" indent="0">
              <a:buNone/>
              <a:defRPr sz="1300" b="1"/>
            </a:lvl7pPr>
            <a:lvl8pPr marL="2540275" indent="0">
              <a:buNone/>
              <a:defRPr sz="1300" b="1"/>
            </a:lvl8pPr>
            <a:lvl9pPr marL="2903171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812397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E9D8E-8A12-C543-BD47-86A986393736}" type="datetime1">
              <a:rPr lang="nb-NO" altLang="nb-NO" smtClean="0"/>
              <a:t>15.10.2020</a:t>
            </a:fld>
            <a:endParaRPr lang="nb-NO" altLang="nb-NO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EF3330-D2DF-4EEE-876F-19B909EC3B6B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259320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483130-4F7B-4B4E-BE5C-099C38AFF0B8}" type="datetime1">
              <a:rPr lang="nb-NO" altLang="nb-NO" smtClean="0"/>
              <a:t>15.10.2020</a:t>
            </a:fld>
            <a:endParaRPr lang="nb-NO" altLang="nb-NO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FF8719-A10C-424E-8BBE-D7462E316D83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932452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FB68-0ABC-4F4B-9C6F-DB6545F8E67E}" type="datetime1">
              <a:rPr lang="nb-NO" altLang="nb-NO" smtClean="0"/>
              <a:t>15.10.2020</a:t>
            </a:fld>
            <a:endParaRPr lang="nb-NO" altLang="nb-NO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565E9C-25FD-4561-8F16-C92300771131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489223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27543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195919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62897" indent="0">
              <a:buNone/>
              <a:defRPr sz="1000"/>
            </a:lvl2pPr>
            <a:lvl3pPr marL="725793" indent="0">
              <a:buNone/>
              <a:defRPr sz="800"/>
            </a:lvl3pPr>
            <a:lvl4pPr marL="1088690" indent="0">
              <a:buNone/>
              <a:defRPr sz="700"/>
            </a:lvl4pPr>
            <a:lvl5pPr marL="1451585" indent="0">
              <a:buNone/>
              <a:defRPr sz="700"/>
            </a:lvl5pPr>
            <a:lvl6pPr marL="1814483" indent="0">
              <a:buNone/>
              <a:defRPr sz="700"/>
            </a:lvl6pPr>
            <a:lvl7pPr marL="2177378" indent="0">
              <a:buNone/>
              <a:defRPr sz="700"/>
            </a:lvl7pPr>
            <a:lvl8pPr marL="2540275" indent="0">
              <a:buNone/>
              <a:defRPr sz="700"/>
            </a:lvl8pPr>
            <a:lvl9pPr marL="2903171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44B6C2-6D44-AD47-996E-AC44779E4A1B}" type="datetime1">
              <a:rPr lang="nb-NO" altLang="nb-NO" smtClean="0"/>
              <a:t>15.10.2020</a:t>
            </a:fld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CA971F-84FC-42B9-A81C-7DE81FE46C6C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165884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000503"/>
            <a:ext cx="5486400" cy="472281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62897" indent="0">
              <a:buNone/>
              <a:defRPr sz="2200"/>
            </a:lvl2pPr>
            <a:lvl3pPr marL="725793" indent="0">
              <a:buNone/>
              <a:defRPr sz="1900"/>
            </a:lvl3pPr>
            <a:lvl4pPr marL="1088690" indent="0">
              <a:buNone/>
              <a:defRPr sz="1600"/>
            </a:lvl4pPr>
            <a:lvl5pPr marL="1451585" indent="0">
              <a:buNone/>
              <a:defRPr sz="1600"/>
            </a:lvl5pPr>
            <a:lvl6pPr marL="1814483" indent="0">
              <a:buNone/>
              <a:defRPr sz="1600"/>
            </a:lvl6pPr>
            <a:lvl7pPr marL="2177378" indent="0">
              <a:buNone/>
              <a:defRPr sz="1600"/>
            </a:lvl7pPr>
            <a:lvl8pPr marL="2540275" indent="0">
              <a:buNone/>
              <a:defRPr sz="1600"/>
            </a:lvl8pPr>
            <a:lvl9pPr marL="2903171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nb-NO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4472784"/>
            <a:ext cx="5486400" cy="670719"/>
          </a:xfrm>
        </p:spPr>
        <p:txBody>
          <a:bodyPr/>
          <a:lstStyle>
            <a:lvl1pPr marL="0" indent="0">
              <a:buNone/>
              <a:defRPr sz="1100"/>
            </a:lvl1pPr>
            <a:lvl2pPr marL="362897" indent="0">
              <a:buNone/>
              <a:defRPr sz="1000"/>
            </a:lvl2pPr>
            <a:lvl3pPr marL="725793" indent="0">
              <a:buNone/>
              <a:defRPr sz="800"/>
            </a:lvl3pPr>
            <a:lvl4pPr marL="1088690" indent="0">
              <a:buNone/>
              <a:defRPr sz="700"/>
            </a:lvl4pPr>
            <a:lvl5pPr marL="1451585" indent="0">
              <a:buNone/>
              <a:defRPr sz="700"/>
            </a:lvl5pPr>
            <a:lvl6pPr marL="1814483" indent="0">
              <a:buNone/>
              <a:defRPr sz="700"/>
            </a:lvl6pPr>
            <a:lvl7pPr marL="2177378" indent="0">
              <a:buNone/>
              <a:defRPr sz="700"/>
            </a:lvl7pPr>
            <a:lvl8pPr marL="2540275" indent="0">
              <a:buNone/>
              <a:defRPr sz="700"/>
            </a:lvl8pPr>
            <a:lvl9pPr marL="2903171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ED4824-BAA0-CC49-A803-73AA2FF5A52B}" type="datetime1">
              <a:rPr lang="nb-NO" altLang="nb-NO" smtClean="0"/>
              <a:t>15.10.2020</a:t>
            </a:fld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8BA221-012C-4439-BE99-55EA0C7CAD00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960076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762002" y="708025"/>
            <a:ext cx="79216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579" tIns="36290" rIns="72579" bIns="362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b-NO"/>
              <a:t>Click to edit Master title style</a:t>
            </a: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651000"/>
            <a:ext cx="7924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579" tIns="36290" rIns="72579" bIns="36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b-NO"/>
              <a:t>Click to edit Master text styles</a:t>
            </a:r>
          </a:p>
          <a:p>
            <a:pPr lvl="1"/>
            <a:r>
              <a:rPr lang="en-US" altLang="nb-NO"/>
              <a:t>Second level</a:t>
            </a:r>
          </a:p>
          <a:p>
            <a:pPr lvl="2"/>
            <a:r>
              <a:rPr lang="en-US" altLang="nb-NO"/>
              <a:t>Third level</a:t>
            </a:r>
          </a:p>
          <a:p>
            <a:pPr lvl="3"/>
            <a:r>
              <a:rPr lang="en-US" altLang="nb-NO"/>
              <a:t>Fourth level</a:t>
            </a:r>
          </a:p>
          <a:p>
            <a:pPr lvl="4"/>
            <a:r>
              <a:rPr lang="en-US" altLang="nb-NO"/>
              <a:t>Fifth level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0" y="5334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579" tIns="36290" rIns="72579" bIns="3629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700"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A3AFF829-7C5F-B742-BBD1-928C1ED7999E}" type="datetime1">
              <a:rPr lang="nb-NO" altLang="nb-NO" smtClean="0"/>
              <a:t>15.10.2020</a:t>
            </a:fld>
            <a:endParaRPr lang="nb-NO" altLang="nb-NO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18463" y="5334000"/>
            <a:ext cx="68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579" tIns="36290" rIns="72579" bIns="3629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700"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248559CB-CCD4-4F5C-9E45-0683F4509C74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  <p:pic>
        <p:nvPicPr>
          <p:cNvPr id="1030" name="Picture 6" descr="UiO_A_png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134938"/>
            <a:ext cx="2211387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362897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725793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08869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1451585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71441" indent="-271441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588916" indent="-225407" algn="l" rtl="0" eaLnBrk="1" fontAlgn="base" hangingPunct="1">
        <a:spcBef>
          <a:spcPct val="20000"/>
        </a:spcBef>
        <a:spcAft>
          <a:spcPct val="0"/>
        </a:spcAft>
        <a:buChar char="–"/>
        <a:defRPr sz="1900">
          <a:solidFill>
            <a:schemeClr val="tx1"/>
          </a:solidFill>
          <a:latin typeface="+mn-lt"/>
          <a:ea typeface="+mn-ea"/>
          <a:cs typeface="+mn-cs"/>
        </a:defRPr>
      </a:lvl2pPr>
      <a:lvl3pPr marL="906390" indent="-180961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269899" indent="-180961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631820" indent="-180961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5pPr>
      <a:lvl6pPr marL="1995930" indent="-181449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6pPr>
      <a:lvl7pPr marL="2358825" indent="-181449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7pPr>
      <a:lvl8pPr marL="2721722" indent="-181449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8pPr>
      <a:lvl9pPr marL="3084618" indent="-181449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3628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2897" algn="l" defTabSz="3628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25793" algn="l" defTabSz="3628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88690" algn="l" defTabSz="3628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51585" algn="l" defTabSz="3628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14483" algn="l" defTabSz="3628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77378" algn="l" defTabSz="3628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40275" algn="l" defTabSz="3628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3171" algn="l" defTabSz="3628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uio.no/english/services/it/security/lsis/storage-guide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io.no/english/services/it/security/lsis/private-computer.html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io.no/english/services/it/store-collaborate/o365/" TargetMode="External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hyperlink" Target="https://www.uio.no/english/services/it/store-collaborate/gsuite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uio.no/english/services/it/security/lsis/storage-guide.html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uio.no/english/services/it/store-collaborate/storage-hotel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io.no/english/services/it/contact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sit.uio.no/english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uio.no/english/services/it/store-collaborate/backup/" TargetMode="External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sit.uio.no/english/" TargetMode="External"/><Relationship Id="rId3" Type="http://schemas.openxmlformats.org/officeDocument/2006/relationships/hyperlink" Target="https://www.uio.no/english/for-employees/support/research/research-data-management/" TargetMode="External"/><Relationship Id="rId7" Type="http://schemas.openxmlformats.org/officeDocument/2006/relationships/hyperlink" Target="https://www.uio.no/english/services/it/contact/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io.no/english/services/it/store-collaborate/" TargetMode="External"/><Relationship Id="rId5" Type="http://schemas.openxmlformats.org/officeDocument/2006/relationships/hyperlink" Target="https://www.uio.no/english/services/it/security/lsis/data-classes.html" TargetMode="External"/><Relationship Id="rId4" Type="http://schemas.openxmlformats.org/officeDocument/2006/relationships/hyperlink" Target="https://www.uio.no/english/services/it/security/lsis/storage-guide.html" TargetMode="External"/><Relationship Id="rId9" Type="http://schemas.openxmlformats.org/officeDocument/2006/relationships/hyperlink" Target="https://www.uio.no/english/services/it/store-collaborate/backup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uio.no/english/services/it/security/lsis/data-classes.htm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AA0AE-9C3B-BF45-A031-193E8ACB58F7}"/>
              </a:ext>
            </a:extLst>
          </p:cNvPr>
          <p:cNvSpPr>
            <a:spLocks noGrp="1"/>
          </p:cNvSpPr>
          <p:nvPr>
            <p:ph type="ctrTitle" sz="quarter"/>
          </p:nvPr>
        </p:nvSpPr>
        <p:spPr>
          <a:xfrm>
            <a:off x="883155" y="1479176"/>
            <a:ext cx="7543800" cy="1390452"/>
          </a:xfrm>
        </p:spPr>
        <p:txBody>
          <a:bodyPr/>
          <a:lstStyle/>
          <a:p>
            <a:pPr algn="ctr"/>
            <a:r>
              <a:rPr lang="en-NO" sz="4000" dirty="0">
                <a:latin typeface="Calibri" panose="020F0502020204030204" pitchFamily="34" charset="0"/>
                <a:cs typeface="Calibri" panose="020F0502020204030204" pitchFamily="34" charset="0"/>
              </a:rPr>
              <a:t>DATA CLASSIFICATION AND STORAGE SOLUTIONS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446F4D-FB76-344A-9945-DAB5B2ADF431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>
          <a:xfrm>
            <a:off x="1321467" y="2991205"/>
            <a:ext cx="6667176" cy="2029030"/>
          </a:xfrm>
        </p:spPr>
        <p:txBody>
          <a:bodyPr/>
          <a:lstStyle/>
          <a:p>
            <a:pPr algn="ctr"/>
            <a:endParaRPr lang="nb-NO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nb-NO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October</a:t>
            </a:r>
            <a:r>
              <a:rPr lang="nb-NO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dirty="0">
                <a:latin typeface="Calibri" panose="020F0502020204030204" pitchFamily="34" charset="0"/>
                <a:cs typeface="Calibri" panose="020F0502020204030204" pitchFamily="34" charset="0"/>
              </a:rPr>
              <a:t>15th</a:t>
            </a:r>
            <a:r>
              <a:rPr lang="en-NO" dirty="0">
                <a:latin typeface="Calibri" panose="020F0502020204030204" pitchFamily="34" charset="0"/>
                <a:cs typeface="Calibri" panose="020F0502020204030204" pitchFamily="34" charset="0"/>
              </a:rPr>
              <a:t> 2020</a:t>
            </a:r>
          </a:p>
          <a:p>
            <a:pPr algn="ctr"/>
            <a:r>
              <a:rPr lang="nb-NO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Ivana Malovic</a:t>
            </a:r>
            <a:r>
              <a:rPr lang="en-NO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NO" sz="1600" dirty="0">
                <a:latin typeface="Calibri" panose="020F0502020204030204" pitchFamily="34" charset="0"/>
                <a:cs typeface="Calibri" panose="020F0502020204030204" pitchFamily="34" charset="0"/>
              </a:rPr>
              <a:t>Universtiy of Oslo </a:t>
            </a:r>
            <a:r>
              <a:rPr lang="en-NO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Library</a:t>
            </a:r>
            <a:endParaRPr lang="nb-NO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NO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nb-NO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Based</a:t>
            </a:r>
            <a:r>
              <a:rPr lang="nb-NO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lang="nb-NO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o</a:t>
            </a:r>
            <a:r>
              <a:rPr lang="en-NO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riginal presentation</a:t>
            </a:r>
            <a:r>
              <a:rPr lang="nb-NO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NO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NO" sz="1200" dirty="0">
                <a:latin typeface="Calibri" panose="020F0502020204030204" pitchFamily="34" charset="0"/>
                <a:cs typeface="Calibri" panose="020F0502020204030204" pitchFamily="34" charset="0"/>
              </a:rPr>
              <a:t>by Anne </a:t>
            </a:r>
            <a:r>
              <a:rPr lang="en-NO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Bergsaker</a:t>
            </a:r>
            <a:r>
              <a:rPr lang="nb-NO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NO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University </a:t>
            </a:r>
            <a:r>
              <a:rPr lang="en-NO" sz="1200" dirty="0">
                <a:latin typeface="Calibri" panose="020F0502020204030204" pitchFamily="34" charset="0"/>
                <a:cs typeface="Calibri" panose="020F0502020204030204" pitchFamily="34" charset="0"/>
              </a:rPr>
              <a:t>Center for Information </a:t>
            </a:r>
            <a:r>
              <a:rPr lang="en-NO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Technology</a:t>
            </a:r>
            <a:r>
              <a:rPr lang="nb-NO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),  Annika Rockenberger (</a:t>
            </a:r>
            <a:r>
              <a:rPr lang="nb-NO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University</a:t>
            </a:r>
            <a:r>
              <a:rPr lang="nb-NO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nb-NO" sz="1200" dirty="0">
                <a:latin typeface="Calibri" panose="020F0502020204030204" pitchFamily="34" charset="0"/>
                <a:cs typeface="Calibri" panose="020F0502020204030204" pitchFamily="34" charset="0"/>
              </a:rPr>
              <a:t> Oslo </a:t>
            </a:r>
            <a:r>
              <a:rPr lang="nb-NO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Library </a:t>
            </a:r>
            <a:r>
              <a:rPr lang="nb-NO" sz="12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nb-NO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and Elin Stangeland (</a:t>
            </a:r>
            <a:r>
              <a:rPr lang="nb-NO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University</a:t>
            </a:r>
            <a:r>
              <a:rPr lang="nb-NO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nb-NO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Oslo Library)</a:t>
            </a:r>
          </a:p>
        </p:txBody>
      </p:sp>
    </p:spTree>
    <p:extLst>
      <p:ext uri="{BB962C8B-B14F-4D97-AF65-F5344CB8AC3E}">
        <p14:creationId xmlns:p14="http://schemas.microsoft.com/office/powerpoint/2010/main" val="25316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95FB0-A150-49D2-99E0-4F6BC075E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896" y="469468"/>
            <a:ext cx="7921625" cy="954088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What is </a:t>
            </a:r>
            <a:r>
              <a:rPr lang="en-US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yellow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data?</a:t>
            </a:r>
          </a:p>
        </p:txBody>
      </p:sp>
      <p:pic>
        <p:nvPicPr>
          <p:cNvPr id="6" name="Picture 6" descr="A close up of a device&#10;&#10;Description generated with very high confidence">
            <a:extLst>
              <a:ext uri="{FF2B5EF4-FFF2-40B4-BE49-F238E27FC236}">
                <a16:creationId xmlns:a16="http://schemas.microsoft.com/office/drawing/2014/main" id="{FDBA172A-E710-467B-90C7-BF91807AABC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03056" y="1584170"/>
            <a:ext cx="3699288" cy="3000701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8EB2CF-556A-4A0B-8B6E-668DAF9C69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06517" y="1180699"/>
            <a:ext cx="4934428" cy="3836231"/>
          </a:xfrm>
        </p:spPr>
        <p:txBody>
          <a:bodyPr/>
          <a:lstStyle/>
          <a:p>
            <a:pPr marL="271145" indent="-271145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This class is used </a:t>
            </a:r>
            <a:r>
              <a:rPr lang="en-GB" sz="1900" dirty="0" smtClean="0">
                <a:latin typeface="Calibri" panose="020F0502020204030204" pitchFamily="34" charset="0"/>
                <a:cs typeface="Calibri" panose="020F0502020204030204" pitchFamily="34" charset="0"/>
              </a:rPr>
              <a:t>when 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it </a:t>
            </a:r>
            <a:r>
              <a:rPr lang="en-GB" sz="1900" u="sng" dirty="0">
                <a:latin typeface="Calibri" panose="020F0502020204030204" pitchFamily="34" charset="0"/>
                <a:cs typeface="Calibri" panose="020F0502020204030204" pitchFamily="34" charset="0"/>
              </a:rPr>
              <a:t>could cause a certain damage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to the institution if the information becomes known to unauthorized persons.</a:t>
            </a:r>
            <a:endParaRPr lang="nb-NO" sz="1900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marL="271145" indent="-271145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nb-NO" sz="19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Documents</a:t>
            </a: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nb-NO" sz="19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that</a:t>
            </a: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nb-NO" sz="19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you</a:t>
            </a: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nb-NO" sz="19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don’t</a:t>
            </a: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nb-NO" sz="19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want</a:t>
            </a: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nb-NO" sz="19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everyone</a:t>
            </a: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nb-NO" sz="19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else</a:t>
            </a: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to </a:t>
            </a:r>
            <a:r>
              <a:rPr lang="nb-NO" sz="19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read</a:t>
            </a:r>
            <a:endParaRPr lang="en-US" sz="1900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marL="271145" indent="-271145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De-</a:t>
            </a:r>
            <a:r>
              <a:rPr lang="nb-NO" sz="19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identified</a:t>
            </a: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data </a:t>
            </a:r>
            <a:r>
              <a:rPr lang="nb-NO" sz="19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where</a:t>
            </a: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nb-NO" sz="19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the</a:t>
            </a: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nb-NO" sz="19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key</a:t>
            </a: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is </a:t>
            </a:r>
            <a:r>
              <a:rPr lang="nb-NO" sz="19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locked</a:t>
            </a: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nb-NO" sz="19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away</a:t>
            </a: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and </a:t>
            </a:r>
            <a:r>
              <a:rPr lang="nb-NO" sz="19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stored</a:t>
            </a: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nb-NO" sz="19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safely</a:t>
            </a: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nb-NO" sz="19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away</a:t>
            </a: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from </a:t>
            </a:r>
            <a:r>
              <a:rPr lang="nb-NO" sz="19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the</a:t>
            </a: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data</a:t>
            </a:r>
          </a:p>
          <a:p>
            <a:pPr marL="271145" indent="-271145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Data </a:t>
            </a:r>
            <a:r>
              <a:rPr lang="nb-NO" sz="19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sets</a:t>
            </a: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nb-NO" sz="19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containing</a:t>
            </a: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nb-NO" sz="19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minor</a:t>
            </a: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nb-NO" sz="19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amounts</a:t>
            </a: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nb-NO" sz="19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of</a:t>
            </a: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non-sensitive personal data</a:t>
            </a:r>
          </a:p>
          <a:p>
            <a:pPr marL="271145" indent="-271145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E-mail </a:t>
            </a:r>
            <a:r>
              <a:rPr lang="nb-NO" sz="19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attachments</a:t>
            </a: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nb-NO" sz="19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that</a:t>
            </a: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nb-NO" sz="19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don’t</a:t>
            </a: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nb-NO" sz="19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contain</a:t>
            </a: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nb-NO" sz="19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information</a:t>
            </a: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nb-NO" sz="19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that</a:t>
            </a: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nb-NO" sz="19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needs</a:t>
            </a: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nb-NO" sz="19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protection</a:t>
            </a:r>
            <a:endParaRPr lang="en-US" sz="1900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marL="271145" indent="-271145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nb-NO" sz="19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Unpublished</a:t>
            </a: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nb-NO" sz="19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research</a:t>
            </a: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material</a:t>
            </a:r>
            <a:endParaRPr lang="en-US" sz="1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E36AAB-841B-4C85-B56B-65F058A308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AD0B06-AAFA-4F68-A552-7AA1B1FEE545}" type="slidenum">
              <a:rPr lang="en-US" altLang="nb-NO"/>
              <a:pPr>
                <a:defRPr/>
              </a:pPr>
              <a:t>11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30955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47C66-4C58-8943-87B9-31A87884E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>
                <a:latin typeface="Calibri" panose="020F0502020204030204" pitchFamily="34" charset="0"/>
                <a:cs typeface="Calibri" panose="020F0502020204030204" pitchFamily="34" charset="0"/>
              </a:rPr>
              <a:t>Question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E35CD-300D-5C44-9C63-50D41AC38A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NO" dirty="0">
                <a:latin typeface="Calibri" panose="020F0502020204030204" pitchFamily="34" charset="0"/>
                <a:cs typeface="Calibri" panose="020F0502020204030204" pitchFamily="34" charset="0"/>
              </a:rPr>
              <a:t>Do you think you will work with </a:t>
            </a:r>
            <a:r>
              <a:rPr lang="en-US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yellow</a:t>
            </a:r>
            <a:r>
              <a:rPr lang="en-NO" dirty="0">
                <a:latin typeface="Calibri" panose="020F0502020204030204" pitchFamily="34" charset="0"/>
                <a:cs typeface="Calibri" panose="020F0502020204030204" pitchFamily="34" charset="0"/>
              </a:rPr>
              <a:t> data?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424" t="14460" r="2403" b="13238"/>
          <a:stretch/>
        </p:blipFill>
        <p:spPr>
          <a:xfrm>
            <a:off x="3286713" y="3033681"/>
            <a:ext cx="2402887" cy="109222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8573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A6D73-E59B-4916-B812-BC85F6649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What is </a:t>
            </a:r>
            <a:r>
              <a:rPr 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data?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41C091-7B59-4F32-9B73-E494255426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1549558"/>
            <a:ext cx="4150185" cy="3429000"/>
          </a:xfrm>
        </p:spPr>
        <p:txBody>
          <a:bodyPr/>
          <a:lstStyle/>
          <a:p>
            <a:pPr marL="271145" indent="-271145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This class is used if it </a:t>
            </a:r>
            <a:r>
              <a:rPr lang="en-GB" sz="1900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could </a:t>
            </a:r>
            <a:r>
              <a:rPr lang="en-GB" sz="1900" u="sng" dirty="0">
                <a:latin typeface="Calibri" panose="020F0502020204030204" pitchFamily="34" charset="0"/>
                <a:cs typeface="Calibri" panose="020F0502020204030204" pitchFamily="34" charset="0"/>
              </a:rPr>
              <a:t>cause harm 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to public interests, the university or individuals if the information becomes known to unauthorized persons. </a:t>
            </a:r>
          </a:p>
          <a:p>
            <a:pPr marL="271145" indent="-271145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De-</a:t>
            </a:r>
            <a:r>
              <a:rPr lang="nb-NO" sz="19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identified</a:t>
            </a: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data </a:t>
            </a:r>
            <a:r>
              <a:rPr lang="nb-NO" sz="19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where</a:t>
            </a: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 </a:t>
            </a:r>
            <a:r>
              <a:rPr lang="nb-NO" sz="19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the</a:t>
            </a: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nb-NO" sz="19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key</a:t>
            </a: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is </a:t>
            </a:r>
            <a:r>
              <a:rPr lang="nb-NO" sz="19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available</a:t>
            </a: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and </a:t>
            </a:r>
            <a:r>
              <a:rPr lang="nb-NO" sz="19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stored</a:t>
            </a: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nb-NO" sz="19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with</a:t>
            </a: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nb-NO" sz="19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the</a:t>
            </a: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data</a:t>
            </a:r>
            <a:endParaRPr lang="en-US" sz="1900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marL="271145" indent="-271145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Special </a:t>
            </a:r>
            <a:r>
              <a:rPr lang="nb-NO" sz="19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categories</a:t>
            </a: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nb-NO" sz="19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of</a:t>
            </a: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 personal data </a:t>
            </a:r>
            <a:endParaRPr lang="en-US" sz="1900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marL="271145" indent="-271145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Information </a:t>
            </a:r>
            <a:r>
              <a:rPr lang="nb-NO" sz="19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relating</a:t>
            </a: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to e.g. </a:t>
            </a:r>
            <a:r>
              <a:rPr lang="nb-NO" sz="19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safety</a:t>
            </a: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systems in </a:t>
            </a:r>
            <a:r>
              <a:rPr lang="nb-NO" sz="19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buildings</a:t>
            </a: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or IT systems</a:t>
            </a:r>
            <a:endParaRPr lang="en-US" sz="1900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marL="271145" indent="-271145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Health </a:t>
            </a:r>
            <a:r>
              <a:rPr lang="nb-NO" sz="19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related</a:t>
            </a: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data</a:t>
            </a:r>
            <a:endParaRPr lang="en-US" sz="1900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C47E84F0-FF7B-456C-9876-BE7D9AFAECD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54938" y="1548970"/>
            <a:ext cx="4076242" cy="323207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7361A6-227B-411A-85C3-7B5A9BF921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AD0B06-AAFA-4F68-A552-7AA1B1FEE545}" type="slidenum">
              <a:rPr lang="en-US" altLang="nb-NO"/>
              <a:pPr>
                <a:defRPr/>
              </a:pPr>
              <a:t>13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849910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47C66-4C58-8943-87B9-31A87884E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>
                <a:latin typeface="Calibri" panose="020F0502020204030204" pitchFamily="34" charset="0"/>
                <a:cs typeface="Calibri" panose="020F0502020204030204" pitchFamily="34" charset="0"/>
              </a:rPr>
              <a:t>Question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E35CD-300D-5C44-9C63-50D41AC38A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NO" dirty="0">
                <a:latin typeface="Calibri" panose="020F0502020204030204" pitchFamily="34" charset="0"/>
                <a:cs typeface="Calibri" panose="020F0502020204030204" pitchFamily="34" charset="0"/>
              </a:rPr>
              <a:t>Do you think you will work with </a:t>
            </a: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</a:t>
            </a:r>
            <a:r>
              <a:rPr lang="en-NO" dirty="0">
                <a:latin typeface="Calibri" panose="020F0502020204030204" pitchFamily="34" charset="0"/>
                <a:cs typeface="Calibri" panose="020F0502020204030204" pitchFamily="34" charset="0"/>
              </a:rPr>
              <a:t> data?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424" t="14460" r="2403" b="13238"/>
          <a:stretch/>
        </p:blipFill>
        <p:spPr>
          <a:xfrm>
            <a:off x="3286713" y="3033681"/>
            <a:ext cx="2402887" cy="109222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57058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9B7B7-E576-4293-B89C-0AEC15EE4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What is </a:t>
            </a: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black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data?</a:t>
            </a:r>
          </a:p>
        </p:txBody>
      </p:sp>
      <p:pic>
        <p:nvPicPr>
          <p:cNvPr id="6" name="Picture 6" descr="A picture containing sky, indoor&#10;&#10;Description generated with high confidence">
            <a:extLst>
              <a:ext uri="{FF2B5EF4-FFF2-40B4-BE49-F238E27FC236}">
                <a16:creationId xmlns:a16="http://schemas.microsoft.com/office/drawing/2014/main" id="{FE1143A4-C159-4AC6-9CB1-7C8B81555CC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37910" y="1782101"/>
            <a:ext cx="3771900" cy="327051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71D20D-1449-4A33-A6C3-FB0AA5B5CC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41464" y="1475709"/>
            <a:ext cx="4325810" cy="3423814"/>
          </a:xfrm>
        </p:spPr>
        <p:txBody>
          <a:bodyPr/>
          <a:lstStyle/>
          <a:p>
            <a:pPr marL="271145" indent="-271145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This class is used if it </a:t>
            </a:r>
            <a:r>
              <a:rPr lang="en-GB" sz="1900" u="sng" dirty="0">
                <a:latin typeface="Calibri" panose="020F0502020204030204" pitchFamily="34" charset="0"/>
                <a:cs typeface="Calibri" panose="020F0502020204030204" pitchFamily="34" charset="0"/>
              </a:rPr>
              <a:t>could cause significant harm 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to public interests, the university or individuals if the information becomes known to unauthorized persons.</a:t>
            </a:r>
            <a:endParaRPr lang="nb-NO" sz="1900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marL="271145" indent="-271145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Research data </a:t>
            </a:r>
            <a:r>
              <a:rPr lang="nb-NO" sz="19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that</a:t>
            </a: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nb-NO" sz="19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requires</a:t>
            </a: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nb-NO" sz="19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extra</a:t>
            </a: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nb-NO" sz="19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protection</a:t>
            </a:r>
            <a:endParaRPr lang="nb-NO" sz="1900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marL="271145" indent="-271145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Large </a:t>
            </a:r>
            <a:r>
              <a:rPr lang="nb-NO" sz="19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quantities</a:t>
            </a: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nb-NO" sz="19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of</a:t>
            </a: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sensitive personal data</a:t>
            </a:r>
            <a:endParaRPr lang="en-US" sz="1900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marL="271145" indent="-271145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Large </a:t>
            </a:r>
            <a:r>
              <a:rPr lang="nb-NO" sz="19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quantities</a:t>
            </a: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nb-NO" sz="19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of</a:t>
            </a: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nb-NO" sz="19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health</a:t>
            </a: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nb-NO" sz="19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related</a:t>
            </a: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 data</a:t>
            </a:r>
            <a:endParaRPr lang="en-US" sz="1900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marL="271145" indent="-271145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Research data </a:t>
            </a:r>
            <a:r>
              <a:rPr lang="nb-NO" sz="19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that</a:t>
            </a: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is </a:t>
            </a:r>
            <a:r>
              <a:rPr lang="nb-NO" sz="19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of</a:t>
            </a: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nb-NO" sz="19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great</a:t>
            </a: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nb-NO" sz="19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financial</a:t>
            </a: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or </a:t>
            </a:r>
            <a:r>
              <a:rPr lang="nb-NO" sz="19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commercial</a:t>
            </a: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nb-NO" sz="19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value</a:t>
            </a:r>
            <a:endParaRPr lang="en-US" sz="1900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marL="271145" indent="-271145"/>
            <a:endParaRPr lang="en-US" sz="1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D41A2C-3133-425D-90DD-E3BB309561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AD0B06-AAFA-4F68-A552-7AA1B1FEE545}" type="slidenum">
              <a:rPr lang="en-US" altLang="nb-NO"/>
              <a:pPr>
                <a:defRPr/>
              </a:pPr>
              <a:t>15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28890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47C66-4C58-8943-87B9-31A87884E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>
                <a:latin typeface="Calibri" panose="020F0502020204030204" pitchFamily="34" charset="0"/>
                <a:cs typeface="Calibri" panose="020F0502020204030204" pitchFamily="34" charset="0"/>
              </a:rPr>
              <a:t>Question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E35CD-300D-5C44-9C63-50D41AC38A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NO" dirty="0">
                <a:latin typeface="Calibri" panose="020F0502020204030204" pitchFamily="34" charset="0"/>
                <a:cs typeface="Calibri" panose="020F0502020204030204" pitchFamily="34" charset="0"/>
              </a:rPr>
              <a:t>Do you think you will work with </a:t>
            </a:r>
            <a:r>
              <a:rPr lang="en-US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black</a:t>
            </a:r>
            <a:r>
              <a:rPr lang="en-NO" dirty="0">
                <a:latin typeface="Calibri" panose="020F0502020204030204" pitchFamily="34" charset="0"/>
                <a:cs typeface="Calibri" panose="020F0502020204030204" pitchFamily="34" charset="0"/>
              </a:rPr>
              <a:t> data?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424" t="14460" r="2403" b="13238"/>
          <a:stretch/>
        </p:blipFill>
        <p:spPr>
          <a:xfrm>
            <a:off x="3286713" y="3033681"/>
            <a:ext cx="2402887" cy="109222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80442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E3E151F-FC52-F949-8276-B07D59AE884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-12032" y="0"/>
            <a:ext cx="9144000" cy="6096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F42389-AD06-2043-B4A6-B46C2447F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146" y="2595479"/>
            <a:ext cx="5950192" cy="1937309"/>
          </a:xfrm>
          <a:solidFill>
            <a:srgbClr val="FFFFFF">
              <a:alpha val="39000"/>
            </a:srgbClr>
          </a:solidFill>
        </p:spPr>
        <p:txBody>
          <a:bodyPr/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You must familiarise yourself with &amp; comply with the data processing guidelines.</a:t>
            </a:r>
            <a:b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Consult with your PI, local IT or USIT!</a:t>
            </a:r>
            <a:endParaRPr lang="en-NO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45BA8A-BD7A-2242-A0F5-B980C4A815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AD0B06-AAFA-4F68-A552-7AA1B1FEE545}" type="slidenum">
              <a:rPr lang="en-US" altLang="nb-NO" smtClean="0"/>
              <a:pPr>
                <a:defRPr/>
              </a:pPr>
              <a:t>17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414498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FBEFA2-FEF3-8547-92C6-90F539386F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4565E9C-25FD-4561-8F16-C92300771131}" type="slidenum">
              <a:rPr lang="en-US" altLang="nb-NO" smtClean="0"/>
              <a:pPr>
                <a:defRPr/>
              </a:pPr>
              <a:t>18</a:t>
            </a:fld>
            <a:endParaRPr lang="en-US" altLang="nb-NO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F909FA-F12C-1244-BC4C-AA13F755EA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21" r="22689"/>
          <a:stretch/>
        </p:blipFill>
        <p:spPr>
          <a:xfrm>
            <a:off x="-1" y="1055915"/>
            <a:ext cx="9144001" cy="46590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4949F3-BD53-0D40-9FAE-1F61CEED5371}"/>
              </a:ext>
            </a:extLst>
          </p:cNvPr>
          <p:cNvSpPr txBox="1"/>
          <p:nvPr/>
        </p:nvSpPr>
        <p:spPr>
          <a:xfrm>
            <a:off x="-1" y="5468779"/>
            <a:ext cx="89589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1000" dirty="0">
                <a:solidFill>
                  <a:schemeClr val="bg1"/>
                </a:solidFill>
              </a:rPr>
              <a:t>Automated Storage Facility at the National Library of Norway. Picture by Tore Brattli. Source </a:t>
            </a:r>
            <a:r>
              <a:rPr lang="en-GB" sz="1000" dirty="0">
                <a:solidFill>
                  <a:schemeClr val="bg1"/>
                </a:solidFill>
              </a:rPr>
              <a:t>https://</a:t>
            </a:r>
            <a:r>
              <a:rPr lang="en-GB" sz="1000" dirty="0" err="1">
                <a:solidFill>
                  <a:schemeClr val="bg1"/>
                </a:solidFill>
              </a:rPr>
              <a:t>flic.kr</a:t>
            </a:r>
            <a:r>
              <a:rPr lang="en-GB" sz="1000" dirty="0">
                <a:solidFill>
                  <a:schemeClr val="bg1"/>
                </a:solidFill>
              </a:rPr>
              <a:t>/p/hn3y5D</a:t>
            </a:r>
            <a:endParaRPr lang="en-NO" sz="10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C414CC-6410-F742-9162-08752278BAA3}"/>
              </a:ext>
            </a:extLst>
          </p:cNvPr>
          <p:cNvSpPr txBox="1"/>
          <p:nvPr/>
        </p:nvSpPr>
        <p:spPr>
          <a:xfrm>
            <a:off x="2144164" y="2200518"/>
            <a:ext cx="485567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NO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STORAGE SOLUTIONS</a:t>
            </a:r>
          </a:p>
        </p:txBody>
      </p:sp>
    </p:spTree>
    <p:extLst>
      <p:ext uri="{BB962C8B-B14F-4D97-AF65-F5344CB8AC3E}">
        <p14:creationId xmlns:p14="http://schemas.microsoft.com/office/powerpoint/2010/main" val="32336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47C66-4C58-8943-87B9-31A87884E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>
                <a:latin typeface="Calibri" panose="020F0502020204030204" pitchFamily="34" charset="0"/>
                <a:cs typeface="Calibri" panose="020F0502020204030204" pitchFamily="34" charset="0"/>
              </a:rPr>
              <a:t>Question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E35CD-300D-5C44-9C63-50D41AC38A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Are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primarily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using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a private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laptop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computer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research</a:t>
            </a:r>
            <a:r>
              <a:rPr lang="en-NO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424" t="14460" r="2403" b="13238"/>
          <a:stretch/>
        </p:blipFill>
        <p:spPr>
          <a:xfrm>
            <a:off x="3286713" y="3033681"/>
            <a:ext cx="2402887" cy="109222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80346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33BD2-FF87-4BE1-A246-0A088AF2F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136" y="464726"/>
            <a:ext cx="7921625" cy="954088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Where can you store the different types of data?</a:t>
            </a:r>
          </a:p>
        </p:txBody>
      </p:sp>
      <p:pic>
        <p:nvPicPr>
          <p:cNvPr id="6" name="Picture 6" descr="A person standing next to a train&#10;&#10;Description generated with high confidence">
            <a:extLst>
              <a:ext uri="{FF2B5EF4-FFF2-40B4-BE49-F238E27FC236}">
                <a16:creationId xmlns:a16="http://schemas.microsoft.com/office/drawing/2014/main" id="{BFCFA6AE-AF30-4542-ADA9-8EAC1BFACF4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1892"/>
          <a:stretch/>
        </p:blipFill>
        <p:spPr>
          <a:xfrm>
            <a:off x="4943187" y="1799246"/>
            <a:ext cx="3761746" cy="285246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7F0358-FF61-4573-A737-14FE1A8B1C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AD0B06-AAFA-4F68-A552-7AA1B1FEE545}" type="slidenum">
              <a:rPr lang="en-US" altLang="nb-NO"/>
              <a:pPr>
                <a:defRPr/>
              </a:pPr>
              <a:t>20</a:t>
            </a:fld>
            <a:endParaRPr lang="en-US" alt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90599" y="1651000"/>
            <a:ext cx="3952587" cy="3429000"/>
          </a:xfrm>
        </p:spPr>
        <p:txBody>
          <a:bodyPr/>
          <a:lstStyle/>
          <a:p>
            <a:pPr marL="0" indent="0">
              <a:buNone/>
            </a:pPr>
            <a:r>
              <a:rPr lang="nb-NO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Data </a:t>
            </a:r>
            <a:r>
              <a:rPr lang="nb-NO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nb-NO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torage</a:t>
            </a:r>
            <a:r>
              <a:rPr lang="nb-NO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guide:</a:t>
            </a:r>
          </a:p>
          <a:p>
            <a:pPr marL="0" indent="0">
              <a:buNone/>
            </a:pPr>
            <a:r>
              <a:rPr lang="nb-NO" sz="18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</a:t>
            </a:r>
            <a:r>
              <a:rPr lang="nb-NO" sz="1800" dirty="0" smtClean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www.uio.no/english/services/it/security/lsis/storage-guide.html</a:t>
            </a:r>
            <a:r>
              <a:rPr lang="nb-NO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nb-NO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38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47C66-4C58-8943-87B9-31A87884E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415" y="708025"/>
            <a:ext cx="7921625" cy="954088"/>
          </a:xfrm>
        </p:spPr>
        <p:txBody>
          <a:bodyPr/>
          <a:lstStyle/>
          <a:p>
            <a:r>
              <a:rPr lang="en-NO" dirty="0">
                <a:latin typeface="Calibri" panose="020F0502020204030204" pitchFamily="34" charset="0"/>
                <a:cs typeface="Calibri" panose="020F0502020204030204" pitchFamily="34" charset="0"/>
              </a:rPr>
              <a:t>Zoom Feedback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E35CD-300D-5C44-9C63-50D41AC38A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413" y="1651000"/>
            <a:ext cx="7924800" cy="3429000"/>
          </a:xfrm>
        </p:spPr>
        <p:txBody>
          <a:bodyPr/>
          <a:lstStyle/>
          <a:p>
            <a:pPr marL="0" indent="0">
              <a:buNone/>
            </a:pPr>
            <a:r>
              <a:rPr lang="en-NO" dirty="0">
                <a:latin typeface="Calibri" panose="020F0502020204030204" pitchFamily="34" charset="0"/>
                <a:cs typeface="Calibri" panose="020F0502020204030204" pitchFamily="34" charset="0"/>
              </a:rPr>
              <a:t>Open the menu “Participants” and click on “Yes” in the bottom of the menu. Then click on “No”.</a:t>
            </a:r>
          </a:p>
          <a:p>
            <a:pPr marL="0" indent="0">
              <a:buNone/>
            </a:pPr>
            <a:endParaRPr lang="en-NO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424" t="14460" r="2403" b="13238"/>
          <a:stretch/>
        </p:blipFill>
        <p:spPr>
          <a:xfrm>
            <a:off x="3286713" y="3033681"/>
            <a:ext cx="2402887" cy="109222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4450813" y="2688223"/>
            <a:ext cx="2423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526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33BD2-FF87-4BE1-A246-0A088AF2F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136" y="464726"/>
            <a:ext cx="7921625" cy="954088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Where can you store the different types of data?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89ACC-A54D-401D-AF13-A46FB0C143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2700" y="1799246"/>
            <a:ext cx="4387323" cy="2928203"/>
          </a:xfrm>
        </p:spPr>
        <p:txBody>
          <a:bodyPr/>
          <a:lstStyle/>
          <a:p>
            <a:pPr marL="271145" indent="-271145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nb-NO" dirty="0">
                <a:solidFill>
                  <a:srgbClr val="00B050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Green data</a:t>
            </a:r>
            <a:r>
              <a:rPr lang="nb-NO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: </a:t>
            </a:r>
            <a:endParaRPr lang="nb-NO" dirty="0" smtClean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marL="588620" lvl="1" indent="-271145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nb-NO" sz="2000" dirty="0" err="1" smtClean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anywhere</a:t>
            </a:r>
            <a:r>
              <a:rPr lang="nb-NO" sz="2000" dirty="0" smtClean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nb-NO" sz="20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you</a:t>
            </a:r>
            <a:r>
              <a:rPr lang="nb-NO" sz="20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nb-NO" sz="20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want</a:t>
            </a:r>
            <a:r>
              <a:rPr lang="nb-NO" sz="20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, </a:t>
            </a:r>
            <a:r>
              <a:rPr lang="nb-NO" sz="20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but</a:t>
            </a:r>
            <a:r>
              <a:rPr lang="nb-NO" sz="20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nb-NO" sz="20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ideally</a:t>
            </a:r>
            <a:r>
              <a:rPr lang="nb-NO" sz="20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nb-NO" sz="2000" b="1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not </a:t>
            </a:r>
            <a:r>
              <a:rPr lang="nb-NO" sz="2000" b="1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only</a:t>
            </a:r>
            <a:r>
              <a:rPr lang="nb-NO" sz="20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nb-NO" sz="20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on</a:t>
            </a:r>
            <a:r>
              <a:rPr lang="nb-NO" sz="20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nb-NO" sz="20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your</a:t>
            </a:r>
            <a:r>
              <a:rPr lang="nb-NO" sz="20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private </a:t>
            </a:r>
            <a:r>
              <a:rPr lang="nb-NO" sz="20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laptop</a:t>
            </a:r>
            <a:r>
              <a:rPr lang="nb-NO" sz="20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(</a:t>
            </a:r>
            <a:r>
              <a:rPr lang="nb-NO" sz="20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very</a:t>
            </a:r>
            <a:r>
              <a:rPr lang="nb-NO" sz="20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nb-NO" sz="2000" dirty="0" smtClean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vulnerable!)</a:t>
            </a:r>
          </a:p>
          <a:p>
            <a:pPr marL="317475" lvl="1" inden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lang="nb-NO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</p:txBody>
      </p:sp>
      <p:pic>
        <p:nvPicPr>
          <p:cNvPr id="6" name="Picture 6" descr="A person standing next to a train&#10;&#10;Description generated with high confidence">
            <a:extLst>
              <a:ext uri="{FF2B5EF4-FFF2-40B4-BE49-F238E27FC236}">
                <a16:creationId xmlns:a16="http://schemas.microsoft.com/office/drawing/2014/main" id="{BFCFA6AE-AF30-4542-ADA9-8EAC1BFACF4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1892"/>
          <a:stretch/>
        </p:blipFill>
        <p:spPr>
          <a:xfrm>
            <a:off x="4943187" y="1799246"/>
            <a:ext cx="3761746" cy="285246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7F0358-FF61-4573-A737-14FE1A8B1C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AD0B06-AAFA-4F68-A552-7AA1B1FEE545}" type="slidenum">
              <a:rPr lang="en-US" altLang="nb-NO"/>
              <a:pPr>
                <a:defRPr/>
              </a:pPr>
              <a:t>21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81464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33BD2-FF87-4BE1-A246-0A088AF2F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136" y="464726"/>
            <a:ext cx="7921625" cy="954088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Where can you store the different types of data?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89ACC-A54D-401D-AF13-A46FB0C143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3001" y="1418815"/>
            <a:ext cx="4541899" cy="4105686"/>
          </a:xfrm>
        </p:spPr>
        <p:txBody>
          <a:bodyPr/>
          <a:lstStyle/>
          <a:p>
            <a:pPr marL="271145" indent="-271145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nb-NO" b="1" dirty="0" err="1" smtClean="0">
                <a:solidFill>
                  <a:srgbClr val="FFC000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Yellow</a:t>
            </a:r>
            <a:r>
              <a:rPr lang="nb-NO" b="1" dirty="0" smtClean="0">
                <a:solidFill>
                  <a:srgbClr val="FFC000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nb-NO" b="1" dirty="0">
                <a:solidFill>
                  <a:srgbClr val="FFC000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data</a:t>
            </a:r>
            <a:r>
              <a:rPr lang="nb-NO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: </a:t>
            </a:r>
            <a:endParaRPr lang="en-US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marL="588645" lvl="1" indent="-22479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nb-NO" sz="20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encrypted</a:t>
            </a:r>
            <a:r>
              <a:rPr lang="nb-NO" sz="20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hard drive</a:t>
            </a:r>
            <a:endParaRPr lang="en-US" sz="2000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marL="588645" lvl="1" indent="-22479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nb-NO" sz="20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UiO </a:t>
            </a:r>
            <a:r>
              <a:rPr lang="nb-NO" sz="20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cloud</a:t>
            </a:r>
            <a:r>
              <a:rPr lang="nb-NO" sz="20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nb-NO" sz="2000" dirty="0" err="1" smtClean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solutions</a:t>
            </a:r>
            <a:r>
              <a:rPr lang="nb-NO" sz="2000" dirty="0" smtClean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nb-NO" sz="20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(UiO </a:t>
            </a:r>
            <a:r>
              <a:rPr lang="nb-NO" sz="20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OneDrive</a:t>
            </a:r>
            <a:r>
              <a:rPr lang="nb-NO" sz="20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, UiO </a:t>
            </a:r>
            <a:r>
              <a:rPr lang="nb-NO" sz="2000" dirty="0" smtClean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G-Suite, …)</a:t>
            </a:r>
            <a:endParaRPr lang="en-US" sz="2000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marL="588645" lvl="1" indent="-22479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nb-NO" sz="20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UiO </a:t>
            </a:r>
            <a:r>
              <a:rPr lang="nb-NO" sz="20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home</a:t>
            </a:r>
            <a:r>
              <a:rPr lang="nb-NO" sz="20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nb-NO" sz="20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directory</a:t>
            </a:r>
            <a:r>
              <a:rPr lang="nb-NO" sz="20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(M</a:t>
            </a:r>
            <a:r>
              <a:rPr lang="nb-NO" sz="2000" dirty="0">
                <a:latin typeface="Calibri" panose="020F0502020204030204" pitchFamily="34" charset="0"/>
                <a:ea typeface="+mn-lt"/>
                <a:cs typeface="Calibri" panose="020F0502020204030204" pitchFamily="34" charset="0"/>
                <a:sym typeface="Wingdings" pitchFamily="2" charset="2"/>
              </a:rPr>
              <a:t>: )</a:t>
            </a:r>
            <a:endParaRPr lang="nb-NO" sz="2000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marL="588645" lvl="1" indent="-22479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nb-NO" sz="20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UiO </a:t>
            </a:r>
            <a:r>
              <a:rPr lang="nb-NO" sz="20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storage</a:t>
            </a:r>
            <a:r>
              <a:rPr lang="nb-NO" sz="20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nb-NO" sz="20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hotel</a:t>
            </a:r>
            <a:r>
              <a:rPr lang="nb-NO" sz="20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(«lagringshotell</a:t>
            </a:r>
            <a:r>
              <a:rPr lang="nb-NO" sz="2000" dirty="0" smtClean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»)</a:t>
            </a:r>
          </a:p>
          <a:p>
            <a:pPr marL="588645" lvl="1" indent="-22479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nb-NO" sz="2000" dirty="0" smtClean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UiO e-mail; UiO Teams; UiO Nettskjema; UiO Canvas…</a:t>
            </a:r>
            <a:endParaRPr lang="nb-NO" sz="2000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marL="588645" lvl="1" indent="-22479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nb-NO" sz="2000" b="1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Not</a:t>
            </a:r>
            <a:r>
              <a:rPr lang="nb-NO" sz="20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nb-NO" sz="20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your</a:t>
            </a:r>
            <a:r>
              <a:rPr lang="nb-NO" sz="20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private </a:t>
            </a:r>
            <a:r>
              <a:rPr lang="nb-NO" sz="20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laptop</a:t>
            </a:r>
            <a:r>
              <a:rPr lang="nb-NO" sz="20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or </a:t>
            </a:r>
            <a:r>
              <a:rPr lang="nb-NO" sz="20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phone</a:t>
            </a:r>
            <a:r>
              <a:rPr lang="nb-NO" sz="20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, </a:t>
            </a:r>
            <a:r>
              <a:rPr lang="nb-NO" sz="20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unless</a:t>
            </a:r>
            <a:r>
              <a:rPr lang="nb-NO" sz="20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nb-NO" sz="20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they</a:t>
            </a:r>
            <a:r>
              <a:rPr lang="nb-NO" sz="20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nb-NO" sz="20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are</a:t>
            </a:r>
            <a:r>
              <a:rPr lang="nb-NO" sz="20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nb-NO" sz="2000" dirty="0">
                <a:latin typeface="Calibri" panose="020F0502020204030204" pitchFamily="34" charset="0"/>
                <a:ea typeface="+mn-lt"/>
                <a:cs typeface="Calibri" panose="020F0502020204030204" pitchFamily="34" charset="0"/>
                <a:hlinkClick r:id="rId3"/>
              </a:rPr>
              <a:t>encrypted and safely used</a:t>
            </a:r>
            <a:endParaRPr lang="nb-NO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6" descr="A person standing next to a train&#10;&#10;Description generated with high confidence">
            <a:extLst>
              <a:ext uri="{FF2B5EF4-FFF2-40B4-BE49-F238E27FC236}">
                <a16:creationId xmlns:a16="http://schemas.microsoft.com/office/drawing/2014/main" id="{BFCFA6AE-AF30-4542-ADA9-8EAC1BFACF4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11892"/>
          <a:stretch/>
        </p:blipFill>
        <p:spPr>
          <a:xfrm>
            <a:off x="4943187" y="1799246"/>
            <a:ext cx="3761746" cy="285246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7F0358-FF61-4573-A737-14FE1A8B1C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AD0B06-AAFA-4F68-A552-7AA1B1FEE545}" type="slidenum">
              <a:rPr lang="en-US" altLang="nb-NO"/>
              <a:pPr>
                <a:defRPr/>
              </a:pPr>
              <a:t>22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17424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3A92C-AD70-FC46-8FD3-57AA142E3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>
                <a:latin typeface="Calibri" panose="020F0502020204030204" pitchFamily="34" charset="0"/>
                <a:cs typeface="Calibri" panose="020F0502020204030204" pitchFamily="34" charset="0"/>
              </a:rPr>
              <a:t>UiO commercial cloud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895DF-107E-664B-8D68-75E82010D9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90599" y="1651000"/>
            <a:ext cx="4809309" cy="3429000"/>
          </a:xfrm>
        </p:spPr>
        <p:txBody>
          <a:bodyPr/>
          <a:lstStyle/>
          <a:p>
            <a:r>
              <a:rPr lang="en-NO" dirty="0">
                <a:latin typeface="Calibri" panose="020F0502020204030204" pitchFamily="34" charset="0"/>
                <a:cs typeface="Calibri" panose="020F0502020204030204" pitchFamily="34" charset="0"/>
              </a:rPr>
              <a:t>Microsoft </a:t>
            </a:r>
            <a:r>
              <a:rPr lang="en-NO" dirty="0" smtClean="0">
                <a:latin typeface="Calibri" panose="020F0502020204030204" pitchFamily="34" charset="0"/>
                <a:cs typeface="Calibri" panose="020F0502020204030204" pitchFamily="34" charset="0"/>
              </a:rPr>
              <a:t>Office365</a:t>
            </a:r>
            <a:r>
              <a:rPr lang="nb-NO" dirty="0" smtClean="0"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nb-NO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OneDrive</a:t>
            </a:r>
            <a:endParaRPr lang="en-NO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</a:t>
            </a:r>
            <a:r>
              <a:rPr lang="en-GB" sz="1800" dirty="0" err="1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www.uio.no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/</a:t>
            </a:r>
            <a:r>
              <a:rPr lang="en-GB" sz="1800" dirty="0" err="1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english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/services/it/store-collaborate/o365/</a:t>
            </a:r>
            <a:endParaRPr lang="en-NO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nb-NO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nb-NO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NO" dirty="0" smtClean="0">
                <a:latin typeface="Calibri" panose="020F0502020204030204" pitchFamily="34" charset="0"/>
                <a:cs typeface="Calibri" panose="020F0502020204030204" pitchFamily="34" charset="0"/>
              </a:rPr>
              <a:t>Google </a:t>
            </a:r>
            <a:r>
              <a:rPr lang="en-NO" dirty="0">
                <a:latin typeface="Calibri" panose="020F0502020204030204" pitchFamily="34" charset="0"/>
                <a:cs typeface="Calibri" panose="020F0502020204030204" pitchFamily="34" charset="0"/>
              </a:rPr>
              <a:t>Drive + Docs, Sheets, etc</a:t>
            </a:r>
          </a:p>
          <a:p>
            <a:pPr marL="0" indent="0">
              <a:buNone/>
            </a:pP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https://www.uio.no/english/services/it/store-collaborate/gsuite</a:t>
            </a:r>
            <a:r>
              <a:rPr lang="en-GB" sz="1800" dirty="0" smtClean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/</a:t>
            </a:r>
            <a:endParaRPr lang="en-GB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NO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1423DC8-E89E-FD46-BDD5-DBF82E41074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5799908" y="3408546"/>
            <a:ext cx="1230602" cy="1428569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79E9A1-DE48-7A42-BF1A-7000411367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AD0B06-AAFA-4F68-A552-7AA1B1FEE545}" type="slidenum">
              <a:rPr lang="en-US" altLang="nb-NO" smtClean="0"/>
              <a:pPr>
                <a:defRPr/>
              </a:pPr>
              <a:t>23</a:t>
            </a:fld>
            <a:endParaRPr lang="en-US" altLang="nb-NO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BF298B-EE58-0A49-A4B7-8585BF71D67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095" r="12743"/>
          <a:stretch/>
        </p:blipFill>
        <p:spPr>
          <a:xfrm>
            <a:off x="6812140" y="1470459"/>
            <a:ext cx="1680505" cy="12565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8834" y="1565825"/>
            <a:ext cx="1179819" cy="103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95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47C66-4C58-8943-87B9-31A87884E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>
                <a:latin typeface="Calibri" panose="020F0502020204030204" pitchFamily="34" charset="0"/>
                <a:cs typeface="Calibri" panose="020F0502020204030204" pitchFamily="34" charset="0"/>
              </a:rPr>
              <a:t>Question 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E35CD-300D-5C44-9C63-50D41AC38A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shown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UiO‘s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commercial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cloud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solutions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i="1" dirty="0">
                <a:latin typeface="Calibri" panose="020F0502020204030204" pitchFamily="34" charset="0"/>
                <a:cs typeface="Calibri" panose="020F0502020204030204" pitchFamily="34" charset="0"/>
              </a:rPr>
              <a:t>Microsoft OneDrive &amp; Office365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i="1" dirty="0">
                <a:latin typeface="Calibri" panose="020F0502020204030204" pitchFamily="34" charset="0"/>
                <a:cs typeface="Calibri" panose="020F0502020204030204" pitchFamily="34" charset="0"/>
              </a:rPr>
              <a:t>Google G-Suite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0" indent="0">
              <a:buNone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Are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aware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commercial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cloud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solutions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UiO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offers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NO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424" t="14460" r="2403" b="13238"/>
          <a:stretch/>
        </p:blipFill>
        <p:spPr>
          <a:xfrm>
            <a:off x="3286713" y="3376581"/>
            <a:ext cx="2402887" cy="109222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09441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33BD2-FF87-4BE1-A246-0A088AF2F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136" y="500584"/>
            <a:ext cx="7921625" cy="954088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Where can you store the different types of data?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89ACC-A54D-401D-AF13-A46FB0C143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9994" y="1701269"/>
            <a:ext cx="4498468" cy="3295994"/>
          </a:xfrm>
        </p:spPr>
        <p:txBody>
          <a:bodyPr/>
          <a:lstStyle/>
          <a:p>
            <a:pPr marL="271145" indent="-271145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nb-NO" sz="2400" dirty="0">
                <a:solidFill>
                  <a:srgbClr val="FF0000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Red data</a:t>
            </a:r>
            <a:r>
              <a:rPr lang="nb-NO" sz="24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: </a:t>
            </a:r>
            <a:endParaRPr lang="nb-NO" sz="2400" dirty="0" smtClean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marL="588620" lvl="1" indent="-271145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nb-NO" sz="2100" dirty="0" err="1" smtClean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Fully</a:t>
            </a:r>
            <a:r>
              <a:rPr lang="nb-NO" sz="2100" dirty="0" smtClean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nb-NO" sz="21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e</a:t>
            </a:r>
            <a:r>
              <a:rPr lang="nb-NO" sz="2100" dirty="0" err="1" smtClean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ncrypted</a:t>
            </a:r>
            <a:r>
              <a:rPr lang="nb-NO" sz="2100" dirty="0" smtClean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nb-NO" sz="2100" dirty="0" err="1" smtClean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disc</a:t>
            </a:r>
            <a:r>
              <a:rPr lang="nb-NO" sz="2100" dirty="0" smtClean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, </a:t>
            </a:r>
            <a:r>
              <a:rPr lang="nb-NO" sz="2100" dirty="0" err="1" smtClean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memory</a:t>
            </a:r>
            <a:r>
              <a:rPr lang="nb-NO" sz="2100" dirty="0" smtClean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nb-NO" sz="2100" dirty="0" err="1" smtClean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stick</a:t>
            </a:r>
            <a:r>
              <a:rPr lang="nb-NO" sz="2100" dirty="0" smtClean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or </a:t>
            </a:r>
            <a:r>
              <a:rPr lang="nb-NO" sz="2100" dirty="0" err="1" smtClean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external</a:t>
            </a:r>
            <a:r>
              <a:rPr lang="nb-NO" sz="2100" dirty="0" smtClean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harddrive</a:t>
            </a:r>
          </a:p>
          <a:p>
            <a:pPr marL="588620" lvl="1" indent="-271145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nb-NO" sz="21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Services for sensitive data </a:t>
            </a:r>
            <a:r>
              <a:rPr lang="nb-NO" sz="2100" dirty="0" smtClean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– TSD</a:t>
            </a:r>
          </a:p>
          <a:p>
            <a:pPr marL="588620" lvl="1" indent="-271145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nb-NO" sz="2100" dirty="0" smtClean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UiO Storage Hotel*</a:t>
            </a:r>
          </a:p>
          <a:p>
            <a:pPr marL="588620" lvl="1" indent="-271145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nb-NO" sz="2100" dirty="0" smtClean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UiO </a:t>
            </a:r>
            <a:r>
              <a:rPr lang="nb-NO" sz="2100" dirty="0" err="1" smtClean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Vortex</a:t>
            </a:r>
            <a:r>
              <a:rPr lang="nb-NO" sz="2100" dirty="0" smtClean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* </a:t>
            </a:r>
          </a:p>
          <a:p>
            <a:pPr marL="317475" lvl="1" inden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b-NO" sz="1800" dirty="0" smtClean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		</a:t>
            </a:r>
            <a:r>
              <a:rPr lang="nb-NO" sz="1600" dirty="0" smtClean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*</a:t>
            </a:r>
            <a:r>
              <a:rPr lang="nb-NO" sz="1600" dirty="0" err="1" smtClean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see</a:t>
            </a:r>
            <a:r>
              <a:rPr lang="nb-NO" sz="1600" dirty="0" smtClean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Storage guide for </a:t>
            </a:r>
            <a:r>
              <a:rPr lang="nb-NO" sz="1600" dirty="0" err="1" smtClean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details</a:t>
            </a:r>
            <a:r>
              <a:rPr lang="nb-NO" sz="1600" dirty="0" smtClean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!</a:t>
            </a:r>
            <a:endParaRPr lang="nb-NO" sz="1600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6" descr="A person standing next to a train&#10;&#10;Description generated with high confidence">
            <a:extLst>
              <a:ext uri="{FF2B5EF4-FFF2-40B4-BE49-F238E27FC236}">
                <a16:creationId xmlns:a16="http://schemas.microsoft.com/office/drawing/2014/main" id="{BFCFA6AE-AF30-4542-ADA9-8EAC1BFACF4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1892"/>
          <a:stretch/>
        </p:blipFill>
        <p:spPr>
          <a:xfrm>
            <a:off x="4943187" y="1799246"/>
            <a:ext cx="3761746" cy="285246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7F0358-FF61-4573-A737-14FE1A8B1C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AD0B06-AAFA-4F68-A552-7AA1B1FEE545}" type="slidenum">
              <a:rPr lang="en-US" altLang="nb-NO"/>
              <a:pPr>
                <a:defRPr/>
              </a:pPr>
              <a:t>25</a:t>
            </a:fld>
            <a:endParaRPr lang="en-US" altLang="nb-NO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110DD6-F959-4743-A847-F4FF13169FDE}"/>
              </a:ext>
            </a:extLst>
          </p:cNvPr>
          <p:cNvSpPr txBox="1"/>
          <p:nvPr/>
        </p:nvSpPr>
        <p:spPr>
          <a:xfrm>
            <a:off x="254219" y="5129968"/>
            <a:ext cx="792611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Source: </a:t>
            </a:r>
            <a:r>
              <a:rPr lang="en-US" dirty="0"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  <a:hlinkClick r:id="rId4"/>
              </a:rPr>
              <a:t>https://</a:t>
            </a:r>
            <a:r>
              <a:rPr lang="en-US" dirty="0" err="1"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  <a:hlinkClick r:id="rId4"/>
              </a:rPr>
              <a:t>www.uio.no</a:t>
            </a:r>
            <a:r>
              <a:rPr lang="en-US" dirty="0"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  <a:hlinkClick r:id="rId4"/>
              </a:rPr>
              <a:t>/</a:t>
            </a:r>
            <a:r>
              <a:rPr lang="en-US" dirty="0" err="1"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  <a:hlinkClick r:id="rId4"/>
              </a:rPr>
              <a:t>english</a:t>
            </a:r>
            <a:r>
              <a:rPr lang="en-US" dirty="0"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  <a:hlinkClick r:id="rId4"/>
              </a:rPr>
              <a:t>/services/it/security/</a:t>
            </a:r>
            <a:r>
              <a:rPr lang="en-US" dirty="0" err="1"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  <a:hlinkClick r:id="rId4"/>
              </a:rPr>
              <a:t>lsis</a:t>
            </a:r>
            <a:r>
              <a:rPr lang="en-US" dirty="0"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  <a:hlinkClick r:id="rId4"/>
              </a:rPr>
              <a:t>/storage-</a:t>
            </a:r>
            <a:r>
              <a:rPr lang="en-US" dirty="0" err="1"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  <a:hlinkClick r:id="rId4"/>
              </a:rPr>
              <a:t>guide.html</a:t>
            </a:r>
            <a:endParaRPr lang="en-US" dirty="0">
              <a:latin typeface="Calibri" panose="020F0502020204030204" pitchFamily="34" charset="0"/>
              <a:ea typeface="ヒラギノ角ゴ Pro W3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66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33BD2-FF87-4BE1-A246-0A088AF2F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136" y="500584"/>
            <a:ext cx="7921625" cy="954088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Where can you store the different types of data?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89ACC-A54D-401D-AF13-A46FB0C143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4219" y="1799247"/>
            <a:ext cx="4612132" cy="2852464"/>
          </a:xfrm>
        </p:spPr>
        <p:txBody>
          <a:bodyPr/>
          <a:lstStyle/>
          <a:p>
            <a:pPr marL="271145" indent="-271145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nb-NO" sz="2400" b="1" dirty="0" smtClean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Black </a:t>
            </a:r>
            <a:r>
              <a:rPr lang="nb-NO" sz="2400" b="1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data</a:t>
            </a:r>
            <a:r>
              <a:rPr lang="nb-NO" sz="24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: </a:t>
            </a:r>
            <a:endParaRPr lang="nb-NO" sz="2400" dirty="0" smtClean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marL="588620" lvl="1" indent="-271145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nb-NO" sz="21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Services for sensitive data </a:t>
            </a:r>
            <a:r>
              <a:rPr lang="nb-NO" sz="2100" dirty="0" smtClean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– TSD </a:t>
            </a:r>
            <a:endParaRPr lang="en-US" sz="2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6" descr="A person standing next to a train&#10;&#10;Description generated with high confidence">
            <a:extLst>
              <a:ext uri="{FF2B5EF4-FFF2-40B4-BE49-F238E27FC236}">
                <a16:creationId xmlns:a16="http://schemas.microsoft.com/office/drawing/2014/main" id="{BFCFA6AE-AF30-4542-ADA9-8EAC1BFACF4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1892"/>
          <a:stretch/>
        </p:blipFill>
        <p:spPr>
          <a:xfrm>
            <a:off x="4943187" y="1799246"/>
            <a:ext cx="3761746" cy="285246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7F0358-FF61-4573-A737-14FE1A8B1C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AD0B06-AAFA-4F68-A552-7AA1B1FEE545}" type="slidenum">
              <a:rPr lang="en-US" altLang="nb-NO"/>
              <a:pPr>
                <a:defRPr/>
              </a:pPr>
              <a:t>26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69683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47C66-4C58-8943-87B9-31A87884E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>
                <a:latin typeface="Calibri" panose="020F0502020204030204" pitchFamily="34" charset="0"/>
                <a:cs typeface="Calibri" panose="020F0502020204030204" pitchFamily="34" charset="0"/>
              </a:rPr>
              <a:t>Question 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E35CD-300D-5C44-9C63-50D41AC38A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Do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think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will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using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TSD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during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research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at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UiO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NO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424" t="14460" r="2403" b="13238"/>
          <a:stretch/>
        </p:blipFill>
        <p:spPr>
          <a:xfrm>
            <a:off x="3286713" y="3033681"/>
            <a:ext cx="2402887" cy="109222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59855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D246C-895C-6044-BC1E-AA933D6F2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2" y="525145"/>
            <a:ext cx="7921625" cy="954088"/>
          </a:xfrm>
        </p:spPr>
        <p:txBody>
          <a:bodyPr/>
          <a:lstStyle/>
          <a:p>
            <a:r>
              <a:rPr lang="en-NO" dirty="0">
                <a:latin typeface="Calibri" panose="020F0502020204030204" pitchFamily="34" charset="0"/>
                <a:cs typeface="Calibri" panose="020F0502020204030204" pitchFamily="34" charset="0"/>
              </a:rPr>
              <a:t>Storage hotel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B8361-98D2-494A-BFF2-6FC972A2E1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65588"/>
            <a:ext cx="4533900" cy="2809891"/>
          </a:xfrm>
        </p:spPr>
        <p:txBody>
          <a:bodyPr/>
          <a:lstStyle/>
          <a:p>
            <a:r>
              <a:rPr lang="en-NO" dirty="0" smtClean="0">
                <a:latin typeface="Calibri" panose="020F0502020204030204" pitchFamily="34" charset="0"/>
                <a:cs typeface="Calibri" panose="020F0502020204030204" pitchFamily="34" charset="0"/>
              </a:rPr>
              <a:t>Remote </a:t>
            </a:r>
            <a:r>
              <a:rPr lang="en-NO" dirty="0">
                <a:latin typeface="Calibri" panose="020F0502020204030204" pitchFamily="34" charset="0"/>
                <a:cs typeface="Calibri" panose="020F0502020204030204" pitchFamily="34" charset="0"/>
              </a:rPr>
              <a:t>disc where you can safely store and access your data</a:t>
            </a:r>
          </a:p>
          <a:p>
            <a:r>
              <a:rPr lang="en-NO" dirty="0">
                <a:latin typeface="Calibri" panose="020F0502020204030204" pitchFamily="34" charset="0"/>
                <a:cs typeface="Calibri" panose="020F0502020204030204" pitchFamily="34" charset="0"/>
              </a:rPr>
              <a:t>Safer than the cloud solutions, so you can store up to red </a:t>
            </a:r>
            <a:r>
              <a:rPr lang="en-NO" dirty="0" smtClean="0"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  <a:endParaRPr lang="nb-NO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NO" dirty="0">
                <a:latin typeface="Calibri" panose="020F0502020204030204" pitchFamily="34" charset="0"/>
                <a:cs typeface="Calibri" panose="020F0502020204030204" pitchFamily="34" charset="0"/>
              </a:rPr>
              <a:t>Contact local IT for </a:t>
            </a:r>
            <a:r>
              <a:rPr lang="en-NO" dirty="0" smtClean="0">
                <a:latin typeface="Calibri" panose="020F0502020204030204" pitchFamily="34" charset="0"/>
                <a:cs typeface="Calibri" panose="020F0502020204030204" pitchFamily="34" charset="0"/>
              </a:rPr>
              <a:t>access</a:t>
            </a:r>
            <a:endParaRPr lang="nb-NO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b-NO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Not</a:t>
            </a:r>
            <a:r>
              <a:rPr lang="nb-NO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free</a:t>
            </a:r>
            <a:r>
              <a:rPr lang="nb-NO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nb-NO" dirty="0" smtClean="0">
                <a:latin typeface="Calibri" panose="020F0502020204030204" pitchFamily="34" charset="0"/>
                <a:cs typeface="Calibri" panose="020F0502020204030204" pitchFamily="34" charset="0"/>
              </a:rPr>
              <a:t> charge</a:t>
            </a:r>
            <a:endParaRPr lang="en-NO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NO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4E726CC-7C5E-6249-9AE6-9EAA1248101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264945" y="1250741"/>
            <a:ext cx="3429000" cy="34290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ED4852-501C-7849-82C8-CD0F0D8CF6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AD0B06-AAFA-4F68-A552-7AA1B1FEE545}" type="slidenum">
              <a:rPr lang="en-US" altLang="nb-NO" smtClean="0"/>
              <a:pPr>
                <a:defRPr/>
              </a:pPr>
              <a:t>28</a:t>
            </a:fld>
            <a:endParaRPr lang="en-US" altLang="nb-NO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A310E2-AD2A-FB4A-AE3C-60E7A21A91B5}"/>
              </a:ext>
            </a:extLst>
          </p:cNvPr>
          <p:cNvSpPr txBox="1"/>
          <p:nvPr/>
        </p:nvSpPr>
        <p:spPr>
          <a:xfrm>
            <a:off x="457200" y="4679741"/>
            <a:ext cx="82264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dirty="0">
                <a:latin typeface="Calibri" panose="020F0502020204030204" pitchFamily="34" charset="0"/>
                <a:cs typeface="Calibri" panose="020F0502020204030204" pitchFamily="34" charset="0"/>
              </a:rPr>
              <a:t>Guidelines on costs and access to storage hotel: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https://www.uio.no/english/services/it/store-collaborate/storage-hotel/</a:t>
            </a:r>
            <a:endParaRPr lang="en-NO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8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47C66-4C58-8943-87B9-31A87884E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>
                <a:latin typeface="Calibri" panose="020F0502020204030204" pitchFamily="34" charset="0"/>
                <a:cs typeface="Calibri" panose="020F0502020204030204" pitchFamily="34" charset="0"/>
              </a:rPr>
              <a:t>Question 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E35CD-300D-5C44-9C63-50D41AC38A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Do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know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find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contact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information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local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IT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Center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Information 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Technology (USIT)?</a:t>
            </a:r>
            <a:endParaRPr lang="en-NO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424" t="14460" r="2403" b="13238"/>
          <a:stretch/>
        </p:blipFill>
        <p:spPr>
          <a:xfrm>
            <a:off x="3286713" y="3033681"/>
            <a:ext cx="2402887" cy="109222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38522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6E258-600A-AB48-913D-223F32B1D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>
                <a:latin typeface="Calibri" panose="020F0502020204030204" pitchFamily="34" charset="0"/>
                <a:cs typeface="Calibri" panose="020F0502020204030204" pitchFamily="34" charset="0"/>
              </a:rPr>
              <a:t>Contact Points for IT at UiO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62B208-A369-0043-BD20-F064B20286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FF8719-A10C-424E-8BBE-D7462E316D83}" type="slidenum">
              <a:rPr lang="en-US" altLang="nb-NO" smtClean="0"/>
              <a:pPr>
                <a:defRPr/>
              </a:pPr>
              <a:t>30</a:t>
            </a:fld>
            <a:endParaRPr lang="en-US" altLang="nb-NO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6E54C0-5A7D-5C43-B8F9-C72DBF2A2A7D}"/>
              </a:ext>
            </a:extLst>
          </p:cNvPr>
          <p:cNvSpPr txBox="1"/>
          <p:nvPr/>
        </p:nvSpPr>
        <p:spPr>
          <a:xfrm>
            <a:off x="762002" y="5164723"/>
            <a:ext cx="7158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https://www.uio.no/english/services/it/contact/</a:t>
            </a:r>
            <a:endParaRPr lang="en-NO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DDCB27-FAEF-EC4D-994C-51EEF76318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2" y="1511373"/>
            <a:ext cx="4694971" cy="366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2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62B0B-57B2-448B-A7FF-1EFB2DB7A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Types of research data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0A9A6B-59A7-43FB-AA79-2272A81298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AD0B06-AAFA-4F68-A552-7AA1B1FEE545}" type="slidenum">
              <a:rPr lang="en-US" altLang="nb-NO"/>
              <a:pPr>
                <a:defRPr/>
              </a:pPr>
              <a:t>4</a:t>
            </a:fld>
            <a:endParaRPr lang="en-US" alt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544670"/>
            <a:ext cx="7924800" cy="3941726"/>
          </a:xfrm>
        </p:spPr>
        <p:txBody>
          <a:bodyPr/>
          <a:lstStyle/>
          <a:p>
            <a:pPr marL="388934" indent="-342900"/>
            <a:r>
              <a:rPr lang="nb-NO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Qualitative</a:t>
            </a:r>
            <a:r>
              <a:rPr lang="nb-NO" dirty="0" smtClean="0">
                <a:latin typeface="Calibri" panose="020F0502020204030204" pitchFamily="34" charset="0"/>
                <a:cs typeface="Calibri" panose="020F0502020204030204" pitchFamily="34" charset="0"/>
              </a:rPr>
              <a:t> or </a:t>
            </a:r>
            <a:r>
              <a:rPr lang="nb-NO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Quantitative</a:t>
            </a:r>
            <a:endParaRPr lang="nb-NO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8934" indent="-342900"/>
            <a:r>
              <a:rPr lang="nb-NO" dirty="0" err="1">
                <a:latin typeface="Calibri" panose="020F0502020204030204" pitchFamily="34" charset="0"/>
                <a:cs typeface="Calibri" panose="020F0502020204030204" pitchFamily="34" charset="0"/>
              </a:rPr>
              <a:t>Observational</a:t>
            </a:r>
            <a:r>
              <a:rPr lang="nb-NO" dirty="0"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nb-NO" dirty="0" err="1">
                <a:latin typeface="Calibri" panose="020F0502020204030204" pitchFamily="34" charset="0"/>
                <a:cs typeface="Calibri" panose="020F0502020204030204" pitchFamily="34" charset="0"/>
              </a:rPr>
              <a:t>Computational</a:t>
            </a:r>
            <a:r>
              <a:rPr lang="nb-NO" dirty="0"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nb-NO" dirty="0" err="1">
                <a:latin typeface="Calibri" panose="020F0502020204030204" pitchFamily="34" charset="0"/>
                <a:cs typeface="Calibri" panose="020F0502020204030204" pitchFamily="34" charset="0"/>
              </a:rPr>
              <a:t>Experimental</a:t>
            </a:r>
            <a:r>
              <a:rPr lang="nb-NO" dirty="0"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nb-NO" dirty="0" err="1">
                <a:latin typeface="Calibri" panose="020F0502020204030204" pitchFamily="34" charset="0"/>
                <a:cs typeface="Calibri" panose="020F0502020204030204" pitchFamily="34" charset="0"/>
              </a:rPr>
              <a:t>Records</a:t>
            </a:r>
            <a:endParaRPr lang="nb-NO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8934" indent="-342900"/>
            <a:r>
              <a:rPr lang="nb-NO" dirty="0" smtClean="0">
                <a:latin typeface="Calibri" panose="020F0502020204030204" pitchFamily="34" charset="0"/>
                <a:cs typeface="Calibri" panose="020F0502020204030204" pitchFamily="34" charset="0"/>
              </a:rPr>
              <a:t>Personal data or not</a:t>
            </a:r>
          </a:p>
          <a:p>
            <a:pPr lvl="1"/>
            <a:r>
              <a:rPr lang="nb-NO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General (non-sensitive) personal data</a:t>
            </a:r>
            <a:r>
              <a:rPr lang="nb-NO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lvl="2"/>
            <a:r>
              <a:rPr lang="nb-NO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name</a:t>
            </a:r>
            <a:r>
              <a:rPr lang="nb-NO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nb-NO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address</a:t>
            </a:r>
            <a:r>
              <a:rPr lang="nb-NO" dirty="0" smtClean="0">
                <a:latin typeface="Calibri" panose="020F0502020204030204" pitchFamily="34" charset="0"/>
                <a:cs typeface="Calibri" panose="020F0502020204030204" pitchFamily="34" charset="0"/>
              </a:rPr>
              <a:t>, e-mail, </a:t>
            </a:r>
            <a:r>
              <a:rPr lang="nb-NO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exam</a:t>
            </a:r>
            <a:r>
              <a:rPr lang="nb-NO" dirty="0" smtClean="0">
                <a:latin typeface="Calibri" panose="020F0502020204030204" pitchFamily="34" charset="0"/>
                <a:cs typeface="Calibri" panose="020F0502020204030204" pitchFamily="34" charset="0"/>
              </a:rPr>
              <a:t> grades, case </a:t>
            </a:r>
            <a:r>
              <a:rPr lang="nb-NO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documents</a:t>
            </a:r>
            <a:r>
              <a:rPr lang="nb-NO" dirty="0" smtClean="0">
                <a:latin typeface="Calibri" panose="020F0502020204030204" pitchFamily="34" charset="0"/>
                <a:cs typeface="Calibri" panose="020F0502020204030204" pitchFamily="34" charset="0"/>
              </a:rPr>
              <a:t>, e-mail </a:t>
            </a:r>
            <a:r>
              <a:rPr lang="nb-NO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communication</a:t>
            </a:r>
            <a:r>
              <a:rPr lang="nb-NO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nb-NO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audio</a:t>
            </a:r>
            <a:r>
              <a:rPr lang="nb-NO" dirty="0" smtClean="0">
                <a:latin typeface="Calibri" panose="020F0502020204030204" pitchFamily="34" charset="0"/>
                <a:cs typeface="Calibri" panose="020F0502020204030204" pitchFamily="34" charset="0"/>
              </a:rPr>
              <a:t>-/video-</a:t>
            </a:r>
            <a:r>
              <a:rPr lang="nb-NO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recordings</a:t>
            </a:r>
            <a:r>
              <a:rPr lang="nb-NO" dirty="0" smtClean="0">
                <a:latin typeface="Calibri" panose="020F0502020204030204" pitchFamily="34" charset="0"/>
                <a:cs typeface="Calibri" panose="020F0502020204030204" pitchFamily="34" charset="0"/>
              </a:rPr>
              <a:t>, images, log-in </a:t>
            </a:r>
            <a:r>
              <a:rPr lang="nb-NO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activity</a:t>
            </a:r>
            <a:endParaRPr lang="nb-NO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nb-NO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Sensitive personal data</a:t>
            </a:r>
            <a:r>
              <a:rPr lang="nb-NO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lvl="2"/>
            <a:r>
              <a:rPr lang="nb-NO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health</a:t>
            </a:r>
            <a:r>
              <a:rPr lang="nb-NO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nb-NO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biometric</a:t>
            </a:r>
            <a:r>
              <a:rPr lang="nb-NO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nb-NO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genetic</a:t>
            </a:r>
            <a:r>
              <a:rPr lang="nb-NO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nb-NO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ethnic</a:t>
            </a:r>
            <a:r>
              <a:rPr lang="nb-NO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nb-NO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political</a:t>
            </a:r>
            <a:r>
              <a:rPr lang="nb-NO" dirty="0" smtClean="0">
                <a:latin typeface="Calibri" panose="020F0502020204030204" pitchFamily="34" charset="0"/>
                <a:cs typeface="Calibri" panose="020F0502020204030204" pitchFamily="34" charset="0"/>
              </a:rPr>
              <a:t> /</a:t>
            </a:r>
            <a:r>
              <a:rPr lang="nb-NO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philosophical</a:t>
            </a:r>
            <a:r>
              <a:rPr lang="nb-NO" dirty="0" smtClean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nb-NO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religious</a:t>
            </a:r>
            <a:r>
              <a:rPr lang="nb-NO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perceptions</a:t>
            </a:r>
            <a:r>
              <a:rPr lang="nb-NO" dirty="0" smtClean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nb-NO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beliefs</a:t>
            </a:r>
            <a:r>
              <a:rPr lang="nb-NO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nb-NO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sexual</a:t>
            </a:r>
            <a:r>
              <a:rPr lang="nb-NO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orientation</a:t>
            </a:r>
            <a:r>
              <a:rPr lang="nb-NO" dirty="0" smtClean="0">
                <a:latin typeface="Calibri" panose="020F0502020204030204" pitchFamily="34" charset="0"/>
                <a:cs typeface="Calibri" panose="020F0502020204030204" pitchFamily="34" charset="0"/>
              </a:rPr>
              <a:t>, trade-union </a:t>
            </a:r>
            <a:r>
              <a:rPr lang="nb-NO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membership</a:t>
            </a:r>
            <a:r>
              <a:rPr lang="nb-NO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nb-NO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criminal</a:t>
            </a:r>
            <a:r>
              <a:rPr lang="nb-NO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offence</a:t>
            </a:r>
            <a:r>
              <a:rPr lang="nb-NO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information</a:t>
            </a:r>
            <a:endParaRPr lang="nb-NO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3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6E258-600A-AB48-913D-223F32B1D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University Center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Information Technology (USIT)</a:t>
            </a:r>
            <a:endParaRPr lang="en-NO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62B208-A369-0043-BD20-F064B20286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FF8719-A10C-424E-8BBE-D7462E316D83}" type="slidenum">
              <a:rPr lang="en-US" altLang="nb-NO" smtClean="0"/>
              <a:pPr>
                <a:defRPr/>
              </a:pPr>
              <a:t>31</a:t>
            </a:fld>
            <a:endParaRPr lang="en-US" altLang="nb-NO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6E54C0-5A7D-5C43-B8F9-C72DBF2A2A7D}"/>
              </a:ext>
            </a:extLst>
          </p:cNvPr>
          <p:cNvSpPr txBox="1"/>
          <p:nvPr/>
        </p:nvSpPr>
        <p:spPr>
          <a:xfrm>
            <a:off x="762002" y="5203912"/>
            <a:ext cx="7158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https://www.usit.uio.no/english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/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NO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2" y="1433631"/>
            <a:ext cx="4725337" cy="37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47C66-4C58-8943-87B9-31A87884E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>
                <a:latin typeface="Calibri" panose="020F0502020204030204" pitchFamily="34" charset="0"/>
                <a:cs typeface="Calibri" panose="020F0502020204030204" pitchFamily="34" charset="0"/>
              </a:rPr>
              <a:t>Question 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E35CD-300D-5C44-9C63-50D41AC38A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Do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routine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making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backups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research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files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manuscripts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, etc.)</a:t>
            </a:r>
            <a:endParaRPr lang="en-NO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424" t="14460" r="2403" b="13238"/>
          <a:stretch/>
        </p:blipFill>
        <p:spPr>
          <a:xfrm>
            <a:off x="3286713" y="3033681"/>
            <a:ext cx="2402887" cy="109222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7456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0D9DE0B-9D18-1740-A5C2-00F44F2B2BD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07614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7466D6-A46B-4F8A-B1E8-8C6C1745C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16" y="336467"/>
            <a:ext cx="7921625" cy="954088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Storage solutions and backup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B1905-B4BA-43E1-9EC1-420527F511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3915" y="1356360"/>
            <a:ext cx="4685325" cy="4572000"/>
          </a:xfrm>
        </p:spPr>
        <p:txBody>
          <a:bodyPr/>
          <a:lstStyle/>
          <a:p>
            <a:pPr marL="271145" indent="-271145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n-GB" sz="2000" dirty="0" smtClean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Use safe storage solutions, where data/files are backed up</a:t>
            </a:r>
          </a:p>
          <a:p>
            <a:pPr marL="271145" indent="-271145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n-GB" sz="2000" dirty="0" smtClean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Always keep a copy of your raw data material safely hidden away (like a folder on storage hotel that you never edit)</a:t>
            </a:r>
          </a:p>
          <a:p>
            <a:pPr marL="271145" indent="-271145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n-GB" sz="20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S</a:t>
            </a:r>
            <a:r>
              <a:rPr lang="en-GB" sz="2000" dirty="0" smtClean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aving files only on your own computer is </a:t>
            </a:r>
            <a:r>
              <a:rPr lang="en-GB" sz="2000" b="1" dirty="0" smtClean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not</a:t>
            </a:r>
            <a:r>
              <a:rPr lang="en-GB" sz="2000" dirty="0" smtClean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safe!</a:t>
            </a:r>
          </a:p>
          <a:p>
            <a:pPr marL="271145" indent="-271145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n-GB" sz="2000" dirty="0" smtClean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A memory stick or an external </a:t>
            </a:r>
            <a:r>
              <a:rPr lang="en-GB" sz="2000" dirty="0" err="1" smtClean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harddrive</a:t>
            </a:r>
            <a:r>
              <a:rPr lang="en-GB" sz="2000" dirty="0" smtClean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is </a:t>
            </a:r>
            <a:r>
              <a:rPr lang="en-GB" sz="2000" b="1" dirty="0" smtClean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not</a:t>
            </a:r>
            <a:r>
              <a:rPr lang="en-GB" sz="2000" dirty="0" smtClean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safe!</a:t>
            </a:r>
          </a:p>
          <a:p>
            <a:pPr marL="271145" indent="-271145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n-GB" sz="2000" dirty="0" smtClean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How much extra work would take to recreate all your data or your work?</a:t>
            </a:r>
            <a:endParaRPr lang="en-GB" sz="2000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8E117F-EF1F-4982-BF36-EE0E33A6BC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AD0B06-AAFA-4F68-A552-7AA1B1FEE545}" type="slidenum">
              <a:rPr lang="en-US" altLang="nb-NO"/>
              <a:pPr>
                <a:defRPr/>
              </a:pPr>
              <a:t>33</a:t>
            </a:fld>
            <a:endParaRPr lang="en-US" altLang="nb-NO"/>
          </a:p>
        </p:txBody>
      </p:sp>
      <p:sp>
        <p:nvSpPr>
          <p:cNvPr id="4" name="TextBox 3"/>
          <p:cNvSpPr txBox="1"/>
          <p:nvPr/>
        </p:nvSpPr>
        <p:spPr>
          <a:xfrm>
            <a:off x="456105" y="4980057"/>
            <a:ext cx="4092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https://www.uio.no/english/services/it/store-collaborate/backup</a:t>
            </a:r>
            <a:r>
              <a:rPr lang="nb-NO" sz="2000" dirty="0" smtClean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/</a:t>
            </a:r>
            <a:r>
              <a:rPr lang="nb-NO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nb-NO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62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0228B-9B4A-4F05-A245-28D371630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7" y="602436"/>
            <a:ext cx="7921625" cy="954088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Save all the files!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732864-035F-4A8D-AE91-A156500123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94825" y="1715268"/>
            <a:ext cx="3662304" cy="3555979"/>
          </a:xfrm>
        </p:spPr>
        <p:txBody>
          <a:bodyPr/>
          <a:lstStyle/>
          <a:p>
            <a:pPr marL="271145" indent="-271145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nb-NO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«For </a:t>
            </a:r>
            <a:r>
              <a:rPr lang="nb-NO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every</a:t>
            </a:r>
            <a:r>
              <a:rPr lang="nb-NO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 </a:t>
            </a:r>
            <a:r>
              <a:rPr lang="nb-NO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result</a:t>
            </a:r>
            <a:r>
              <a:rPr lang="nb-NO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, </a:t>
            </a:r>
            <a:r>
              <a:rPr lang="nb-NO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keep</a:t>
            </a:r>
            <a:r>
              <a:rPr lang="nb-NO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nb-NO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track</a:t>
            </a:r>
            <a:r>
              <a:rPr lang="nb-NO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 </a:t>
            </a:r>
            <a:r>
              <a:rPr lang="nb-NO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of</a:t>
            </a:r>
            <a:r>
              <a:rPr lang="nb-NO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 </a:t>
            </a:r>
            <a:r>
              <a:rPr lang="nb-NO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how</a:t>
            </a:r>
            <a:r>
              <a:rPr lang="nb-NO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 it </a:t>
            </a:r>
            <a:r>
              <a:rPr lang="nb-NO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was</a:t>
            </a:r>
            <a:r>
              <a:rPr lang="nb-NO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nb-NO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produced</a:t>
            </a:r>
            <a:r>
              <a:rPr lang="nb-NO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» </a:t>
            </a:r>
            <a:r>
              <a:rPr lang="nb-NO" sz="16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(Sandve et al, 2013)</a:t>
            </a:r>
            <a:endParaRPr lang="en-US" sz="1600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marL="271145" indent="-271145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nb-NO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Save </a:t>
            </a:r>
            <a:r>
              <a:rPr lang="nb-NO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processed</a:t>
            </a:r>
            <a:r>
              <a:rPr lang="nb-NO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data at </a:t>
            </a:r>
            <a:r>
              <a:rPr lang="nb-NO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important</a:t>
            </a:r>
            <a:r>
              <a:rPr lang="nb-NO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stages in </a:t>
            </a:r>
            <a:r>
              <a:rPr lang="nb-NO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the</a:t>
            </a:r>
            <a:r>
              <a:rPr lang="nb-NO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nb-NO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project</a:t>
            </a:r>
            <a:endParaRPr lang="nb-NO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marL="271145" indent="-271145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nb-NO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Save </a:t>
            </a:r>
            <a:r>
              <a:rPr lang="nb-NO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processed</a:t>
            </a:r>
            <a:r>
              <a:rPr lang="nb-NO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data and </a:t>
            </a:r>
            <a:r>
              <a:rPr lang="nb-NO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analysis</a:t>
            </a:r>
            <a:r>
              <a:rPr lang="nb-NO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/</a:t>
            </a:r>
            <a:r>
              <a:rPr lang="nb-NO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methods</a:t>
            </a:r>
            <a:r>
              <a:rPr lang="nb-NO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 for </a:t>
            </a:r>
            <a:r>
              <a:rPr lang="nb-NO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every</a:t>
            </a:r>
            <a:r>
              <a:rPr lang="nb-NO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nb-NO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table</a:t>
            </a:r>
            <a:r>
              <a:rPr lang="nb-NO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and </a:t>
            </a:r>
            <a:r>
              <a:rPr lang="nb-NO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graph</a:t>
            </a:r>
            <a:endParaRPr lang="nb-NO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22EF1-915F-4414-8E07-E73B1439B2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AD0B06-AAFA-4F68-A552-7AA1B1FEE545}" type="slidenum">
              <a:rPr lang="en-US" altLang="nb-NO"/>
              <a:pPr>
                <a:defRPr/>
              </a:pPr>
              <a:t>34</a:t>
            </a:fld>
            <a:endParaRPr lang="en-US" altLang="nb-NO"/>
          </a:p>
        </p:txBody>
      </p:sp>
      <p:pic>
        <p:nvPicPr>
          <p:cNvPr id="10" name="Picture 10" descr="A bicycle is parked next to a book shelf&#10;&#10;Description generated with high confidence">
            <a:extLst>
              <a:ext uri="{FF2B5EF4-FFF2-40B4-BE49-F238E27FC236}">
                <a16:creationId xmlns:a16="http://schemas.microsoft.com/office/drawing/2014/main" id="{EBDDBAC0-1C62-441E-A4D4-41C82631B4D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99426" y="1715268"/>
            <a:ext cx="4555506" cy="336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37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FF186-E28D-4644-A374-F7549ADEE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>
                <a:latin typeface="Calibri" panose="020F0502020204030204" pitchFamily="34" charset="0"/>
                <a:cs typeface="Calibri" panose="020F0502020204030204" pitchFamily="34" charset="0"/>
              </a:rPr>
              <a:t>Useful links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4A7D05-BC9D-7746-B491-AC1E68B1A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629953"/>
            <a:ext cx="7921627" cy="3914319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Data management at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UiO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0" indent="0">
              <a:spcBef>
                <a:spcPts val="0"/>
              </a:spcBef>
              <a:spcAft>
                <a:spcPts val="400"/>
              </a:spcAft>
              <a:buNone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https://www.uio.no/english/for-employees/support/research/research-data-management/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400"/>
              </a:spcAft>
              <a:buNone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UiO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data storage guide: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https://www.uio.no/english/services/it/security/lsis/storage-guide.html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400"/>
              </a:spcAft>
              <a:buNone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Data classification guide: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www.uio.no/english/services/it/security/lsis/data-classes.html</a:t>
            </a:r>
            <a:endParaRPr lang="en-GB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Storage and collaboration:</a:t>
            </a:r>
          </a:p>
          <a:p>
            <a:pPr marL="0" indent="0">
              <a:spcBef>
                <a:spcPts val="0"/>
              </a:spcBef>
              <a:spcAft>
                <a:spcPts val="400"/>
              </a:spcAft>
              <a:buNone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https://www.uio.no/english/services/it/store-collaborate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/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Contact Points for IT at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UiO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https://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www.uio.no/english/services/it/contact/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University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Center for Information Technology (USIT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):</a:t>
            </a:r>
          </a:p>
          <a:p>
            <a:pPr marL="0" indent="0">
              <a:spcBef>
                <a:spcPts val="0"/>
              </a:spcBef>
              <a:spcAft>
                <a:spcPts val="400"/>
              </a:spcAft>
              <a:buNone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https://www.usit.uio.no/english/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400"/>
              </a:spcAft>
              <a:buNone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Backup: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https://www.uio.no/english/services/it/store-collaborate/backup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/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5F3D30-8A27-724A-AD3D-A0229F905E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AD0B06-AAFA-4F68-A552-7AA1B1FEE545}" type="slidenum">
              <a:rPr lang="en-US" altLang="nb-NO" smtClean="0"/>
              <a:pPr>
                <a:defRPr/>
              </a:pPr>
              <a:t>35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00318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99949-5C58-7742-8F3C-68C797CAB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O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9383CB3-2E3B-B146-AFB7-DD4720EA71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323850" y="0"/>
            <a:ext cx="9467850" cy="63119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178EC0-3457-FE47-A177-A246ED7F7E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E0A9333-9E0B-4DF0-8F36-C954ADEF39E4}" type="slidenum">
              <a:rPr lang="en-US" altLang="nb-NO" smtClean="0"/>
              <a:pPr>
                <a:defRPr/>
              </a:pPr>
              <a:t>36</a:t>
            </a:fld>
            <a:endParaRPr lang="en-US" altLang="nb-NO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B9A643-5701-6345-9D67-13DCE22E5D92}"/>
              </a:ext>
            </a:extLst>
          </p:cNvPr>
          <p:cNvSpPr txBox="1"/>
          <p:nvPr/>
        </p:nvSpPr>
        <p:spPr>
          <a:xfrm>
            <a:off x="185057" y="4408714"/>
            <a:ext cx="7271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Questions…!</a:t>
            </a:r>
          </a:p>
        </p:txBody>
      </p:sp>
    </p:spTree>
    <p:extLst>
      <p:ext uri="{BB962C8B-B14F-4D97-AF65-F5344CB8AC3E}">
        <p14:creationId xmlns:p14="http://schemas.microsoft.com/office/powerpoint/2010/main" val="372816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boat parked next to a body of water&#10;&#10;Description generated with very high confidence">
            <a:extLst>
              <a:ext uri="{FF2B5EF4-FFF2-40B4-BE49-F238E27FC236}">
                <a16:creationId xmlns:a16="http://schemas.microsoft.com/office/drawing/2014/main" id="{045A01D1-B016-4F3D-8576-2813518A8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751" y="-203557"/>
            <a:ext cx="9148979" cy="61065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276CBE-4110-4098-AC04-6752A8657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854" y="441814"/>
            <a:ext cx="4979768" cy="1127009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Classification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412689-3A05-481B-888B-325281FFC8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FDD098E-ECDF-4869-8CFF-03C758D2E7BD}" type="slidenum">
              <a:rPr lang="en-US" altLang="nb-NO"/>
              <a:pPr>
                <a:defRPr/>
              </a:pPr>
              <a:t>5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59308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62B0B-57B2-448B-A7FF-1EFB2DB7A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On ownership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0A9A6B-59A7-43FB-AA79-2272A81298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AD0B06-AAFA-4F68-A552-7AA1B1FEE545}" type="slidenum">
              <a:rPr lang="en-US" altLang="nb-NO"/>
              <a:pPr>
                <a:defRPr/>
              </a:pPr>
              <a:t>6</a:t>
            </a:fld>
            <a:endParaRPr lang="en-US" alt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All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UiO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information shall have an unambiguous and identifiable owner. </a:t>
            </a:r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Anyone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should easily be able to find out who is responsible for keeping the information updated, maintained and correctly labeled. </a:t>
            </a:r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«information owner» is responsible for the assessment used to place the information in its given category. </a:t>
            </a:r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those cases where an owner cannot be identified, the University Director is responsible for the information.</a:t>
            </a:r>
            <a:endParaRPr lang="en-NO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000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62B0B-57B2-448B-A7FF-1EFB2DB7A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On ownership - </a:t>
            </a:r>
            <a:r>
              <a:rPr lang="nb-NO" dirty="0" smtClean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NO" dirty="0" smtClean="0">
                <a:latin typeface="Calibri" panose="020F0502020204030204" pitchFamily="34" charset="0"/>
                <a:cs typeface="Calibri" panose="020F0502020204030204" pitchFamily="34" charset="0"/>
              </a:rPr>
              <a:t>ow </a:t>
            </a:r>
            <a:r>
              <a:rPr lang="en-NO" dirty="0">
                <a:latin typeface="Calibri" panose="020F0502020204030204" pitchFamily="34" charset="0"/>
                <a:cs typeface="Calibri" panose="020F0502020204030204" pitchFamily="34" charset="0"/>
              </a:rPr>
              <a:t>to decide which class to </a:t>
            </a:r>
            <a:r>
              <a:rPr lang="en-NO" dirty="0" smtClean="0">
                <a:latin typeface="Calibri" panose="020F0502020204030204" pitchFamily="34" charset="0"/>
                <a:cs typeface="Calibri" panose="020F0502020204030204" pitchFamily="34" charset="0"/>
              </a:rPr>
              <a:t>use?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0A9A6B-59A7-43FB-AA79-2272A81298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AD0B06-AAFA-4F68-A552-7AA1B1FEE545}" type="slidenum">
              <a:rPr lang="en-US" altLang="nb-NO"/>
              <a:pPr>
                <a:defRPr/>
              </a:pPr>
              <a:t>7</a:t>
            </a:fld>
            <a:endParaRPr lang="en-US" alt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1" y="1651000"/>
            <a:ext cx="3771899" cy="342900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Always put the information in a sufficiently safe class. </a:t>
            </a:r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If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you are not sure whether to your information is red or yellow, choose red.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036343" y="1982801"/>
            <a:ext cx="3144840" cy="2487599"/>
            <a:chOff x="4873623" y="1779601"/>
            <a:chExt cx="3765831" cy="2864630"/>
          </a:xfrm>
        </p:grpSpPr>
        <p:pic>
          <p:nvPicPr>
            <p:cNvPr id="6" name="Content Placeholder 6">
              <a:extLst>
                <a:ext uri="{FF2B5EF4-FFF2-40B4-BE49-F238E27FC236}">
                  <a16:creationId xmlns:a16="http://schemas.microsoft.com/office/drawing/2014/main" id="{4666ABF4-82F3-C34B-B85B-C8623EF978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6122"/>
            <a:stretch/>
          </p:blipFill>
          <p:spPr bwMode="auto">
            <a:xfrm rot="20124404">
              <a:off x="4873623" y="1943547"/>
              <a:ext cx="1892300" cy="2476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Content Placeholder 6">
              <a:extLst>
                <a:ext uri="{FF2B5EF4-FFF2-40B4-BE49-F238E27FC236}">
                  <a16:creationId xmlns:a16="http://schemas.microsoft.com/office/drawing/2014/main" id="{4666ABF4-82F3-C34B-B85B-C8623EF978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122" r="-321" b="-2819"/>
            <a:stretch/>
          </p:blipFill>
          <p:spPr bwMode="auto">
            <a:xfrm rot="2012009">
              <a:off x="6721754" y="2097881"/>
              <a:ext cx="1917700" cy="2546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Content Placeholder 6">
              <a:extLst>
                <a:ext uri="{FF2B5EF4-FFF2-40B4-BE49-F238E27FC236}">
                  <a16:creationId xmlns:a16="http://schemas.microsoft.com/office/drawing/2014/main" id="{4666ABF4-82F3-C34B-B85B-C8623EF978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680" r="48878"/>
            <a:stretch/>
          </p:blipFill>
          <p:spPr bwMode="auto">
            <a:xfrm rot="21226246">
              <a:off x="5307013" y="1779601"/>
              <a:ext cx="2095500" cy="2476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Content Placeholder 6">
              <a:extLst>
                <a:ext uri="{FF2B5EF4-FFF2-40B4-BE49-F238E27FC236}">
                  <a16:creationId xmlns:a16="http://schemas.microsoft.com/office/drawing/2014/main" id="{4666ABF4-82F3-C34B-B85B-C8623EF978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401" r="24599"/>
            <a:stretch/>
          </p:blipFill>
          <p:spPr bwMode="auto">
            <a:xfrm rot="745455">
              <a:off x="6136954" y="1871353"/>
              <a:ext cx="1981200" cy="2476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4460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62B0B-57B2-448B-A7FF-1EFB2DB7A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Classifying your data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0A9A6B-59A7-43FB-AA79-2272A81298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AD0B06-AAFA-4F68-A552-7AA1B1FEE545}" type="slidenum">
              <a:rPr lang="en-US" altLang="nb-NO"/>
              <a:pPr>
                <a:defRPr/>
              </a:pPr>
              <a:t>8</a:t>
            </a:fld>
            <a:endParaRPr lang="en-US" altLang="nb-NO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666ABF4-82F3-C34B-B85B-C8623EF978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2000" y="2127250"/>
            <a:ext cx="7924800" cy="2476500"/>
          </a:xfrm>
        </p:spPr>
      </p:pic>
      <p:sp>
        <p:nvSpPr>
          <p:cNvPr id="6" name="TextBox 5"/>
          <p:cNvSpPr txBox="1"/>
          <p:nvPr/>
        </p:nvSpPr>
        <p:spPr>
          <a:xfrm>
            <a:off x="922562" y="4970474"/>
            <a:ext cx="7736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  <a:hlinkClick r:id="rId4"/>
              </a:rPr>
              <a:t>https://</a:t>
            </a:r>
            <a:r>
              <a:rPr lang="en-US" sz="2000" dirty="0" smtClean="0"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  <a:hlinkClick r:id="rId4"/>
              </a:rPr>
              <a:t>www.uio.no/english/services/it/security/lsis/data-classes.html</a:t>
            </a:r>
            <a:r>
              <a:rPr lang="nb-NO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000" dirty="0">
              <a:latin typeface="Calibri" panose="020F0502020204030204" pitchFamily="34" charset="0"/>
              <a:ea typeface="ヒラギノ角ゴ Pro W3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3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CFE96-1764-4388-9B75-03A4ADB09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2" y="448724"/>
            <a:ext cx="7921625" cy="954088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What is </a:t>
            </a:r>
            <a:r>
              <a:rPr lang="en-US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green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430BD-B4E3-4318-838F-B66DDBC1FF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6045" y="1479860"/>
            <a:ext cx="4425412" cy="3980413"/>
          </a:xfrm>
        </p:spPr>
        <p:txBody>
          <a:bodyPr/>
          <a:lstStyle/>
          <a:p>
            <a:pPr marL="271145" indent="-271145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This class is used </a:t>
            </a:r>
            <a:r>
              <a:rPr lang="en-GB" sz="1900" dirty="0" smtClean="0">
                <a:latin typeface="Calibri" panose="020F0502020204030204" pitchFamily="34" charset="0"/>
                <a:cs typeface="Calibri" panose="020F0502020204030204" pitchFamily="34" charset="0"/>
              </a:rPr>
              <a:t>when 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it </a:t>
            </a:r>
            <a:r>
              <a:rPr lang="en-GB" sz="1900" u="sng" dirty="0">
                <a:latin typeface="Calibri" panose="020F0502020204030204" pitchFamily="34" charset="0"/>
                <a:cs typeface="Calibri" panose="020F0502020204030204" pitchFamily="34" charset="0"/>
              </a:rPr>
              <a:t>does not cause any harm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to the </a:t>
            </a:r>
            <a:r>
              <a:rPr lang="en-GB" sz="1900" dirty="0" smtClean="0">
                <a:latin typeface="Calibri" panose="020F0502020204030204" pitchFamily="34" charset="0"/>
                <a:cs typeface="Calibri" panose="020F0502020204030204" pitchFamily="34" charset="0"/>
              </a:rPr>
              <a:t>institution 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if the information becomes known to unauthorized persons.</a:t>
            </a:r>
            <a:endParaRPr lang="nb-NO" sz="1900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marL="271145" indent="-271145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nb-NO" sz="19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Any</a:t>
            </a: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nb-NO" sz="19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research</a:t>
            </a: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nb-NO" sz="19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that</a:t>
            </a: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is </a:t>
            </a:r>
            <a:r>
              <a:rPr lang="nb-NO" sz="19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published</a:t>
            </a: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nb-NO" sz="19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openly</a:t>
            </a: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. Information </a:t>
            </a:r>
            <a:r>
              <a:rPr lang="nb-NO" sz="19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that</a:t>
            </a: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is not </a:t>
            </a:r>
            <a:r>
              <a:rPr lang="nb-NO" sz="1900" dirty="0" err="1" smtClean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public</a:t>
            </a:r>
            <a:r>
              <a:rPr lang="nb-NO" sz="1900" dirty="0" smtClean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, </a:t>
            </a:r>
            <a:r>
              <a:rPr lang="nb-NO" sz="19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needs</a:t>
            </a: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to be </a:t>
            </a:r>
            <a:r>
              <a:rPr lang="nb-NO" sz="19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removed</a:t>
            </a: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first.</a:t>
            </a:r>
          </a:p>
          <a:p>
            <a:pPr marL="271145" indent="-271145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nb-NO" sz="19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Teaching</a:t>
            </a: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material </a:t>
            </a:r>
            <a:r>
              <a:rPr lang="nb-NO" sz="19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that</a:t>
            </a: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is not </a:t>
            </a:r>
            <a:r>
              <a:rPr lang="nb-NO" sz="19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subject</a:t>
            </a: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to copyright</a:t>
            </a:r>
            <a:endParaRPr lang="en-US" sz="1900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marL="271145" indent="-271145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nb-NO" sz="19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Completely</a:t>
            </a: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nb-NO" sz="19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anonymous</a:t>
            </a: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data</a:t>
            </a:r>
            <a:endParaRPr lang="en-US" sz="1900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marL="271145" indent="-271145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Data </a:t>
            </a:r>
            <a:r>
              <a:rPr lang="nb-NO" sz="19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without</a:t>
            </a: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nb-NO" sz="19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any</a:t>
            </a: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nb-NO" sz="19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financial</a:t>
            </a: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or </a:t>
            </a:r>
            <a:r>
              <a:rPr lang="nb-NO" sz="19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commercial</a:t>
            </a:r>
            <a:r>
              <a:rPr lang="nb-NO" sz="19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nb-NO" sz="1900" dirty="0" err="1" smtClean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value</a:t>
            </a:r>
            <a:endParaRPr lang="nb-NO" sz="1900" dirty="0" smtClean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marL="271145" indent="-271145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nb-NO" sz="1900" dirty="0" err="1" smtClean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Statistics</a:t>
            </a:r>
            <a:endParaRPr lang="en-US" sz="1900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</p:txBody>
      </p:sp>
      <p:pic>
        <p:nvPicPr>
          <p:cNvPr id="6" name="Picture 6" descr="A picture containing metalware, lock, wall, indoor&#10;&#10;Description generated with very high confidence">
            <a:extLst>
              <a:ext uri="{FF2B5EF4-FFF2-40B4-BE49-F238E27FC236}">
                <a16:creationId xmlns:a16="http://schemas.microsoft.com/office/drawing/2014/main" id="{19033956-D9E6-4F9D-857E-38043DB4B3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01618" y="1703996"/>
            <a:ext cx="3585182" cy="332300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19E704-D675-4FC8-B285-2FA4E6E857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AD0B06-AAFA-4F68-A552-7AA1B1FEE545}" type="slidenum">
              <a:rPr lang="en-US" altLang="nb-NO"/>
              <a:pPr>
                <a:defRPr/>
              </a:pPr>
              <a:t>9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95906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47C66-4C58-8943-87B9-31A87884E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>
                <a:latin typeface="Calibri" panose="020F0502020204030204" pitchFamily="34" charset="0"/>
                <a:cs typeface="Calibri" panose="020F0502020204030204" pitchFamily="34" charset="0"/>
              </a:rPr>
              <a:t>Question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E35CD-300D-5C44-9C63-50D41AC38A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NO" dirty="0">
                <a:latin typeface="Calibri" panose="020F0502020204030204" pitchFamily="34" charset="0"/>
                <a:cs typeface="Calibri" panose="020F0502020204030204" pitchFamily="34" charset="0"/>
              </a:rPr>
              <a:t>Do you think you will work with </a:t>
            </a:r>
            <a:r>
              <a:rPr lang="en-US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green</a:t>
            </a:r>
            <a:r>
              <a:rPr lang="en-NO" dirty="0">
                <a:latin typeface="Calibri" panose="020F0502020204030204" pitchFamily="34" charset="0"/>
                <a:cs typeface="Calibri" panose="020F0502020204030204" pitchFamily="34" charset="0"/>
              </a:rPr>
              <a:t> data?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424" t="14460" r="2403" b="13238"/>
          <a:stretch/>
        </p:blipFill>
        <p:spPr>
          <a:xfrm>
            <a:off x="3286713" y="3033681"/>
            <a:ext cx="2402887" cy="109222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68533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2. UiO-norsk-symboler-med-gra-bakgrun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3420292B31F4141A0B8A0AF55413D2B" ma:contentTypeVersion="8" ma:contentTypeDescription="Opprett et nytt dokument." ma:contentTypeScope="" ma:versionID="a0cf80512cd2a470101d00310949b48d">
  <xsd:schema xmlns:xsd="http://www.w3.org/2001/XMLSchema" xmlns:xs="http://www.w3.org/2001/XMLSchema" xmlns:p="http://schemas.microsoft.com/office/2006/metadata/properties" xmlns:ns2="79a082ae-b1de-4314-a5f5-4346290b89fa" targetNamespace="http://schemas.microsoft.com/office/2006/metadata/properties" ma:root="true" ma:fieldsID="f2d92a72503d9fe93be39cbb94526297" ns2:_="">
    <xsd:import namespace="79a082ae-b1de-4314-a5f5-4346290b89f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a082ae-b1de-4314-a5f5-4346290b89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4A6DBEA-42C8-430B-AD0B-5D10C069A99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0CEDAB5-DE2B-4803-AB7E-6F4DF44020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9a082ae-b1de-4314-a5f5-4346290b89f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F5C20C3-D301-4D3D-8340-0C3827870A08}">
  <ds:schemaRefs>
    <ds:schemaRef ds:uri="79a082ae-b1de-4314-a5f5-4346290b89fa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12. UiO-norsk-symboler-med-gra-bakgrunn</Template>
  <TotalTime>2425</TotalTime>
  <Words>1274</Words>
  <Application>Microsoft Office PowerPoint</Application>
  <PresentationFormat>On-screen Show (16:10)</PresentationFormat>
  <Paragraphs>203</Paragraphs>
  <Slides>35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Wingdings</vt:lpstr>
      <vt:lpstr>ヒラギノ角ゴ Pro W3</vt:lpstr>
      <vt:lpstr>12. UiO-norsk-symboler-med-gra-bakgrunn</vt:lpstr>
      <vt:lpstr>DATA CLASSIFICATION AND STORAGE SOLUTIONS</vt:lpstr>
      <vt:lpstr>Zoom Feedback Test</vt:lpstr>
      <vt:lpstr>Types of research data </vt:lpstr>
      <vt:lpstr>Data Classification</vt:lpstr>
      <vt:lpstr>On ownership</vt:lpstr>
      <vt:lpstr>On ownership - How to decide which class to use?</vt:lpstr>
      <vt:lpstr>Classifying your data</vt:lpstr>
      <vt:lpstr>What is green data</vt:lpstr>
      <vt:lpstr>Question 1</vt:lpstr>
      <vt:lpstr>What is yellow data?</vt:lpstr>
      <vt:lpstr>Question 2</vt:lpstr>
      <vt:lpstr>What is red data? </vt:lpstr>
      <vt:lpstr>Question 3</vt:lpstr>
      <vt:lpstr>What is black data?</vt:lpstr>
      <vt:lpstr>Question 4</vt:lpstr>
      <vt:lpstr>You must familiarise yourself with &amp; comply with the data processing guidelines. Consult with your PI, local IT or USIT!</vt:lpstr>
      <vt:lpstr>PowerPoint Presentation</vt:lpstr>
      <vt:lpstr>Question 5</vt:lpstr>
      <vt:lpstr>Where can you store the different types of data?</vt:lpstr>
      <vt:lpstr>Where can you store the different types of data?</vt:lpstr>
      <vt:lpstr>Where can you store the different types of data?</vt:lpstr>
      <vt:lpstr>UiO commercial cloud solutions</vt:lpstr>
      <vt:lpstr>Question 6</vt:lpstr>
      <vt:lpstr>Where can you store the different types of data?</vt:lpstr>
      <vt:lpstr>Where can you store the different types of data?</vt:lpstr>
      <vt:lpstr>Question 7</vt:lpstr>
      <vt:lpstr>Storage hotel</vt:lpstr>
      <vt:lpstr>Question 8</vt:lpstr>
      <vt:lpstr>Contact Points for IT at UiO</vt:lpstr>
      <vt:lpstr>University Center for Information Technology (USIT)</vt:lpstr>
      <vt:lpstr>Question 9</vt:lpstr>
      <vt:lpstr>Storage solutions and backup</vt:lpstr>
      <vt:lpstr>Save all the files!</vt:lpstr>
      <vt:lpstr>Useful links</vt:lpstr>
      <vt:lpstr>PowerPoint Presentation</vt:lpstr>
    </vt:vector>
  </TitlesOfParts>
  <Company>Universitetet i Oslo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Margaret Louise Fotland</dc:creator>
  <cp:lastModifiedBy>Ivana Malovic</cp:lastModifiedBy>
  <cp:revision>79</cp:revision>
  <cp:lastPrinted>2020-01-27T14:37:04Z</cp:lastPrinted>
  <dcterms:created xsi:type="dcterms:W3CDTF">2018-10-09T05:36:29Z</dcterms:created>
  <dcterms:modified xsi:type="dcterms:W3CDTF">2020-10-15T12:41:08Z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0x01010083420292B31F4141A0B8A0AF55413D2B</vt:lpwstr>
  </property>
</Properties>
</file>