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69" r:id="rId6"/>
    <p:sldId id="267" r:id="rId7"/>
    <p:sldId id="264" r:id="rId8"/>
    <p:sldId id="270" r:id="rId9"/>
    <p:sldId id="280" r:id="rId10"/>
    <p:sldId id="272" r:id="rId11"/>
    <p:sldId id="273" r:id="rId12"/>
    <p:sldId id="275" r:id="rId13"/>
    <p:sldId id="274" r:id="rId14"/>
    <p:sldId id="276" r:id="rId15"/>
    <p:sldId id="278" r:id="rId16"/>
    <p:sldId id="284" r:id="rId17"/>
    <p:sldId id="285" r:id="rId18"/>
    <p:sldId id="282" r:id="rId19"/>
    <p:sldId id="286" r:id="rId20"/>
    <p:sldId id="287" r:id="rId21"/>
    <p:sldId id="257" r:id="rId22"/>
    <p:sldId id="258" r:id="rId23"/>
    <p:sldId id="277" r:id="rId24"/>
    <p:sldId id="259" r:id="rId25"/>
    <p:sldId id="260" r:id="rId26"/>
    <p:sldId id="261" r:id="rId27"/>
    <p:sldId id="281" r:id="rId28"/>
    <p:sldId id="288" r:id="rId29"/>
    <p:sldId id="262" r:id="rId30"/>
    <p:sldId id="289" r:id="rId31"/>
    <p:sldId id="263" r:id="rId32"/>
    <p:sldId id="290" r:id="rId33"/>
    <p:sldId id="291" r:id="rId34"/>
    <p:sldId id="292" r:id="rId35"/>
    <p:sldId id="293" r:id="rId36"/>
    <p:sldId id="279" r:id="rId37"/>
  </p:sldIdLst>
  <p:sldSz cx="9144000" cy="5715000" type="screen16x1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F0E1F2-0265-424E-85BB-426AFAB3F10E}">
          <p14:sldIdLst>
            <p14:sldId id="256"/>
            <p14:sldId id="269"/>
            <p14:sldId id="267"/>
          </p14:sldIdLst>
        </p14:section>
        <p14:section name="DMP introduction" id="{78115918-1CFC-4B63-A1A5-D247CCFE5189}">
          <p14:sldIdLst>
            <p14:sldId id="264"/>
            <p14:sldId id="270"/>
            <p14:sldId id="280"/>
            <p14:sldId id="272"/>
            <p14:sldId id="273"/>
            <p14:sldId id="275"/>
            <p14:sldId id="274"/>
            <p14:sldId id="276"/>
            <p14:sldId id="278"/>
            <p14:sldId id="284"/>
            <p14:sldId id="285"/>
            <p14:sldId id="282"/>
            <p14:sldId id="286"/>
            <p14:sldId id="287"/>
            <p14:sldId id="257"/>
            <p14:sldId id="258"/>
            <p14:sldId id="277"/>
            <p14:sldId id="259"/>
            <p14:sldId id="260"/>
            <p14:sldId id="261"/>
            <p14:sldId id="281"/>
            <p14:sldId id="288"/>
            <p14:sldId id="262"/>
            <p14:sldId id="289"/>
            <p14:sldId id="263"/>
            <p14:sldId id="290"/>
            <p14:sldId id="291"/>
            <p14:sldId id="292"/>
            <p14:sldId id="293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 autoAdjust="0"/>
    <p:restoredTop sz="75676" autoAdjust="0"/>
  </p:normalViewPr>
  <p:slideViewPr>
    <p:cSldViewPr showGuides="1">
      <p:cViewPr varScale="1">
        <p:scale>
          <a:sx n="79" d="100"/>
          <a:sy n="79" d="100"/>
        </p:scale>
        <p:origin x="1392" y="67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-4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8" d="100"/>
          <a:sy n="158" d="100"/>
        </p:scale>
        <p:origin x="6880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92A9B-004C-4B42-BF93-ECF15FB1E61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AF7546B-FDA1-4B12-BFDB-45CFDD3270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following slides contain an outline for a general DMP as it is required by</a:t>
          </a:r>
          <a:endParaRPr lang="en-US" b="0" i="0" u="none" strike="noStrike" cap="none" baseline="0" noProof="0" dirty="0">
            <a:solidFill>
              <a:srgbClr val="010000"/>
            </a:solidFill>
            <a:latin typeface="Arial"/>
            <a:ea typeface="ヒラギノ角ゴ Pro W3"/>
            <a:cs typeface="Arial"/>
          </a:endParaRPr>
        </a:p>
      </dgm:t>
    </dgm:pt>
    <dgm:pt modelId="{F6BBBB6B-776F-42F8-B7D6-3DDAC060A84F}" type="parTrans" cxnId="{5119DCD6-01F7-418E-9725-B4537AC05B9B}">
      <dgm:prSet/>
      <dgm:spPr/>
      <dgm:t>
        <a:bodyPr/>
        <a:lstStyle/>
        <a:p>
          <a:endParaRPr lang="en-US"/>
        </a:p>
      </dgm:t>
    </dgm:pt>
    <dgm:pt modelId="{DF347FA9-44A4-4D05-B285-0420CB2F2FC9}" type="sibTrans" cxnId="{5119DCD6-01F7-418E-9725-B4537AC05B9B}">
      <dgm:prSet/>
      <dgm:spPr/>
      <dgm:t>
        <a:bodyPr/>
        <a:lstStyle/>
        <a:p>
          <a:endParaRPr lang="en-US"/>
        </a:p>
      </dgm:t>
    </dgm:pt>
    <dgm:pt modelId="{F31471AF-A766-42CF-98E5-723F5DE02F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Some funding agencies have their own templates and specifications, but address the same topics.</a:t>
          </a:r>
        </a:p>
      </dgm:t>
    </dgm:pt>
    <dgm:pt modelId="{91FB3EFE-48D0-4892-A8E6-2ECCA0EF2524}" type="parTrans" cxnId="{005DAE54-C5D0-4AF3-AFC9-1D2C9E00B85D}">
      <dgm:prSet/>
      <dgm:spPr/>
      <dgm:t>
        <a:bodyPr/>
        <a:lstStyle/>
        <a:p>
          <a:endParaRPr lang="en-US"/>
        </a:p>
      </dgm:t>
    </dgm:pt>
    <dgm:pt modelId="{A42AB3AB-D0EF-40A7-9221-5F4FF12E15EE}" type="sibTrans" cxnId="{005DAE54-C5D0-4AF3-AFC9-1D2C9E00B85D}">
      <dgm:prSet/>
      <dgm:spPr/>
      <dgm:t>
        <a:bodyPr/>
        <a:lstStyle/>
        <a:p>
          <a:endParaRPr lang="en-US"/>
        </a:p>
      </dgm:t>
    </dgm:pt>
    <dgm:pt modelId="{D8FD1AAD-5122-406C-B8A1-2346F3A5DDDE}" type="pres">
      <dgm:prSet presAssocID="{41892A9B-004C-4B42-BF93-ECF15FB1E61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E2F24D-4B0D-4696-B61E-C3533F3F6359}" type="pres">
      <dgm:prSet presAssocID="{8AF7546B-FDA1-4B12-BFDB-45CFDD3270AB}" presName="compNode" presStyleCnt="0"/>
      <dgm:spPr/>
    </dgm:pt>
    <dgm:pt modelId="{2497D82B-8C92-49DF-806E-570132106CF4}" type="pres">
      <dgm:prSet presAssocID="{8AF7546B-FDA1-4B12-BFDB-45CFDD3270AB}" presName="bgRect" presStyleLbl="bgShp" presStyleIdx="0" presStyleCnt="2"/>
      <dgm:spPr/>
    </dgm:pt>
    <dgm:pt modelId="{92114783-7C70-4BE9-A9F6-3F6B081003DD}" type="pres">
      <dgm:prSet presAssocID="{8AF7546B-FDA1-4B12-BFDB-45CFDD3270A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8B65ED2C-FFF6-4117-BD2D-04682DA2D9F8}" type="pres">
      <dgm:prSet presAssocID="{8AF7546B-FDA1-4B12-BFDB-45CFDD3270AB}" presName="spaceRect" presStyleCnt="0"/>
      <dgm:spPr/>
    </dgm:pt>
    <dgm:pt modelId="{6A781994-871E-4BEC-A13E-FFA4E9708A81}" type="pres">
      <dgm:prSet presAssocID="{8AF7546B-FDA1-4B12-BFDB-45CFDD3270AB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7831291-1CC2-4B6A-8D7E-E7AFF914C4C2}" type="pres">
      <dgm:prSet presAssocID="{DF347FA9-44A4-4D05-B285-0420CB2F2FC9}" presName="sibTrans" presStyleCnt="0"/>
      <dgm:spPr/>
    </dgm:pt>
    <dgm:pt modelId="{FA94AE2B-3086-4F48-883A-028AF7412849}" type="pres">
      <dgm:prSet presAssocID="{F31471AF-A766-42CF-98E5-723F5DE02FEA}" presName="compNode" presStyleCnt="0"/>
      <dgm:spPr/>
    </dgm:pt>
    <dgm:pt modelId="{68C3A5A7-CF86-48BC-8B68-235B972A2DE7}" type="pres">
      <dgm:prSet presAssocID="{F31471AF-A766-42CF-98E5-723F5DE02FEA}" presName="bgRect" presStyleLbl="bgShp" presStyleIdx="1" presStyleCnt="2"/>
      <dgm:spPr/>
    </dgm:pt>
    <dgm:pt modelId="{F96CA9AB-0D6E-4AB7-B6F2-8A90D30A8165}" type="pres">
      <dgm:prSet presAssocID="{F31471AF-A766-42CF-98E5-723F5DE02FE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EAB6AC63-0D97-40E9-B038-7EF4CC906596}" type="pres">
      <dgm:prSet presAssocID="{F31471AF-A766-42CF-98E5-723F5DE02FEA}" presName="spaceRect" presStyleCnt="0"/>
      <dgm:spPr/>
    </dgm:pt>
    <dgm:pt modelId="{21F0FC80-E42A-4B3E-8E5B-D1E3A002E315}" type="pres">
      <dgm:prSet presAssocID="{F31471AF-A766-42CF-98E5-723F5DE02FEA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6E1531C-F355-492C-9E96-8D9A055AEC8D}" type="presOf" srcId="{F31471AF-A766-42CF-98E5-723F5DE02FEA}" destId="{21F0FC80-E42A-4B3E-8E5B-D1E3A002E315}" srcOrd="0" destOrd="0" presId="urn:microsoft.com/office/officeart/2018/2/layout/IconVerticalSolidList"/>
    <dgm:cxn modelId="{005DAE54-C5D0-4AF3-AFC9-1D2C9E00B85D}" srcId="{41892A9B-004C-4B42-BF93-ECF15FB1E613}" destId="{F31471AF-A766-42CF-98E5-723F5DE02FEA}" srcOrd="1" destOrd="0" parTransId="{91FB3EFE-48D0-4892-A8E6-2ECCA0EF2524}" sibTransId="{A42AB3AB-D0EF-40A7-9221-5F4FF12E15EE}"/>
    <dgm:cxn modelId="{896DA672-4C2F-4F37-B8ED-AC86645B58BF}" type="presOf" srcId="{8AF7546B-FDA1-4B12-BFDB-45CFDD3270AB}" destId="{6A781994-871E-4BEC-A13E-FFA4E9708A81}" srcOrd="0" destOrd="0" presId="urn:microsoft.com/office/officeart/2018/2/layout/IconVerticalSolidList"/>
    <dgm:cxn modelId="{FCB6108E-637B-4ED0-B740-589B8A329849}" type="presOf" srcId="{41892A9B-004C-4B42-BF93-ECF15FB1E613}" destId="{D8FD1AAD-5122-406C-B8A1-2346F3A5DDDE}" srcOrd="0" destOrd="0" presId="urn:microsoft.com/office/officeart/2018/2/layout/IconVerticalSolidList"/>
    <dgm:cxn modelId="{5119DCD6-01F7-418E-9725-B4537AC05B9B}" srcId="{41892A9B-004C-4B42-BF93-ECF15FB1E613}" destId="{8AF7546B-FDA1-4B12-BFDB-45CFDD3270AB}" srcOrd="0" destOrd="0" parTransId="{F6BBBB6B-776F-42F8-B7D6-3DDAC060A84F}" sibTransId="{DF347FA9-44A4-4D05-B285-0420CB2F2FC9}"/>
    <dgm:cxn modelId="{03899D66-63E6-4CF8-965C-E446D43267BD}" type="presParOf" srcId="{D8FD1AAD-5122-406C-B8A1-2346F3A5DDDE}" destId="{4FE2F24D-4B0D-4696-B61E-C3533F3F6359}" srcOrd="0" destOrd="0" presId="urn:microsoft.com/office/officeart/2018/2/layout/IconVerticalSolidList"/>
    <dgm:cxn modelId="{C019866F-6211-4ABC-9AF7-4B0A8E0BE45C}" type="presParOf" srcId="{4FE2F24D-4B0D-4696-B61E-C3533F3F6359}" destId="{2497D82B-8C92-49DF-806E-570132106CF4}" srcOrd="0" destOrd="0" presId="urn:microsoft.com/office/officeart/2018/2/layout/IconVerticalSolidList"/>
    <dgm:cxn modelId="{88471568-FDD3-49C3-9608-B13328C1EEAD}" type="presParOf" srcId="{4FE2F24D-4B0D-4696-B61E-C3533F3F6359}" destId="{92114783-7C70-4BE9-A9F6-3F6B081003DD}" srcOrd="1" destOrd="0" presId="urn:microsoft.com/office/officeart/2018/2/layout/IconVerticalSolidList"/>
    <dgm:cxn modelId="{290A6A1F-B71B-4C10-B089-A867BB3B1B3E}" type="presParOf" srcId="{4FE2F24D-4B0D-4696-B61E-C3533F3F6359}" destId="{8B65ED2C-FFF6-4117-BD2D-04682DA2D9F8}" srcOrd="2" destOrd="0" presId="urn:microsoft.com/office/officeart/2018/2/layout/IconVerticalSolidList"/>
    <dgm:cxn modelId="{947B8604-8B7B-4C51-A235-4BFA1D15750E}" type="presParOf" srcId="{4FE2F24D-4B0D-4696-B61E-C3533F3F6359}" destId="{6A781994-871E-4BEC-A13E-FFA4E9708A81}" srcOrd="3" destOrd="0" presId="urn:microsoft.com/office/officeart/2018/2/layout/IconVerticalSolidList"/>
    <dgm:cxn modelId="{772FB68C-1C0F-4AE7-B762-267B2C14924B}" type="presParOf" srcId="{D8FD1AAD-5122-406C-B8A1-2346F3A5DDDE}" destId="{97831291-1CC2-4B6A-8D7E-E7AFF914C4C2}" srcOrd="1" destOrd="0" presId="urn:microsoft.com/office/officeart/2018/2/layout/IconVerticalSolidList"/>
    <dgm:cxn modelId="{C1A3830F-BFA3-4B98-A117-36B8185B1FD4}" type="presParOf" srcId="{D8FD1AAD-5122-406C-B8A1-2346F3A5DDDE}" destId="{FA94AE2B-3086-4F48-883A-028AF7412849}" srcOrd="2" destOrd="0" presId="urn:microsoft.com/office/officeart/2018/2/layout/IconVerticalSolidList"/>
    <dgm:cxn modelId="{DCEFCB62-C8B3-4FA3-BFC9-5ED869D403A9}" type="presParOf" srcId="{FA94AE2B-3086-4F48-883A-028AF7412849}" destId="{68C3A5A7-CF86-48BC-8B68-235B972A2DE7}" srcOrd="0" destOrd="0" presId="urn:microsoft.com/office/officeart/2018/2/layout/IconVerticalSolidList"/>
    <dgm:cxn modelId="{49F0D61B-690D-4082-9066-9C7DF5784307}" type="presParOf" srcId="{FA94AE2B-3086-4F48-883A-028AF7412849}" destId="{F96CA9AB-0D6E-4AB7-B6F2-8A90D30A8165}" srcOrd="1" destOrd="0" presId="urn:microsoft.com/office/officeart/2018/2/layout/IconVerticalSolidList"/>
    <dgm:cxn modelId="{039CB91A-EA18-49BC-9686-B7DD35164283}" type="presParOf" srcId="{FA94AE2B-3086-4F48-883A-028AF7412849}" destId="{EAB6AC63-0D97-40E9-B038-7EF4CC906596}" srcOrd="2" destOrd="0" presId="urn:microsoft.com/office/officeart/2018/2/layout/IconVerticalSolidList"/>
    <dgm:cxn modelId="{17D1D60F-FD28-434F-B6FB-3957659B8CA9}" type="presParOf" srcId="{FA94AE2B-3086-4F48-883A-028AF7412849}" destId="{21F0FC80-E42A-4B3E-8E5B-D1E3A002E3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7D82B-8C92-49DF-806E-570132106CF4}">
      <dsp:nvSpPr>
        <dsp:cNvPr id="0" name=""/>
        <dsp:cNvSpPr/>
      </dsp:nvSpPr>
      <dsp:spPr>
        <a:xfrm>
          <a:off x="0" y="564026"/>
          <a:ext cx="8347107" cy="104127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14783-7C70-4BE9-A9F6-3F6B081003DD}">
      <dsp:nvSpPr>
        <dsp:cNvPr id="0" name=""/>
        <dsp:cNvSpPr/>
      </dsp:nvSpPr>
      <dsp:spPr>
        <a:xfrm>
          <a:off x="314987" y="798314"/>
          <a:ext cx="572703" cy="572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81994-871E-4BEC-A13E-FFA4E9708A81}">
      <dsp:nvSpPr>
        <dsp:cNvPr id="0" name=""/>
        <dsp:cNvSpPr/>
      </dsp:nvSpPr>
      <dsp:spPr>
        <a:xfrm>
          <a:off x="1202678" y="564026"/>
          <a:ext cx="7144428" cy="104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02" tIns="110202" rIns="110202" bIns="110202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The following slides contain an outline for a general DMP as it is required by</a:t>
          </a:r>
          <a:endParaRPr lang="en-US" sz="2400" b="0" i="0" u="none" strike="noStrike" kern="1200" cap="none" baseline="0" noProof="0" dirty="0">
            <a:solidFill>
              <a:srgbClr val="010000"/>
            </a:solidFill>
            <a:latin typeface="Arial"/>
            <a:ea typeface="ヒラギノ角ゴ Pro W3"/>
            <a:cs typeface="Arial"/>
          </a:endParaRPr>
        </a:p>
      </dsp:txBody>
      <dsp:txXfrm>
        <a:off x="1202678" y="564026"/>
        <a:ext cx="7144428" cy="1041279"/>
      </dsp:txXfrm>
    </dsp:sp>
    <dsp:sp modelId="{68C3A5A7-CF86-48BC-8B68-235B972A2DE7}">
      <dsp:nvSpPr>
        <dsp:cNvPr id="0" name=""/>
        <dsp:cNvSpPr/>
      </dsp:nvSpPr>
      <dsp:spPr>
        <a:xfrm>
          <a:off x="0" y="1865626"/>
          <a:ext cx="8347107" cy="104127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CA9AB-0D6E-4AB7-B6F2-8A90D30A8165}">
      <dsp:nvSpPr>
        <dsp:cNvPr id="0" name=""/>
        <dsp:cNvSpPr/>
      </dsp:nvSpPr>
      <dsp:spPr>
        <a:xfrm>
          <a:off x="314987" y="2099914"/>
          <a:ext cx="572703" cy="572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0FC80-E42A-4B3E-8E5B-D1E3A002E315}">
      <dsp:nvSpPr>
        <dsp:cNvPr id="0" name=""/>
        <dsp:cNvSpPr/>
      </dsp:nvSpPr>
      <dsp:spPr>
        <a:xfrm>
          <a:off x="1202678" y="1865626"/>
          <a:ext cx="7144428" cy="104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02" tIns="110202" rIns="110202" bIns="110202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Some funding agencies have their own templates and specifications, but address the same topics.</a:t>
          </a:r>
        </a:p>
      </dsp:txBody>
      <dsp:txXfrm>
        <a:off x="1202678" y="1865626"/>
        <a:ext cx="7144428" cy="1041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FE8C2EB-7806-4375-9407-94978D9B4466}" type="datetime1">
              <a:rPr lang="nb-NO" altLang="nb-NO"/>
              <a:pPr/>
              <a:t>16.10.2020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754FB85-38A4-4916-B9AE-8D273E0449B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152250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44538"/>
            <a:ext cx="59563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B38C766-51B5-4C03-8C96-D8888F326AD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46451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05185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3139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0683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95589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ヒラギノ角ゴ Pro W3"/>
                <a:cs typeface="Calibri"/>
              </a:rPr>
              <a:t>These slides have been made by Annika </a:t>
            </a:r>
            <a:r>
              <a:rPr lang="en-US" dirty="0" err="1">
                <a:latin typeface="Calibri"/>
                <a:ea typeface="ヒラギノ角ゴ Pro W3"/>
                <a:cs typeface="Calibri"/>
              </a:rPr>
              <a:t>Rockenberger</a:t>
            </a:r>
            <a:r>
              <a:rPr lang="en-US" dirty="0">
                <a:latin typeface="Calibri"/>
                <a:ea typeface="ヒラギノ角ゴ Pro W3"/>
                <a:cs typeface="Calibri"/>
              </a:rPr>
              <a:t> and Marianne Inez Lien</a:t>
            </a:r>
          </a:p>
          <a:p>
            <a:r>
              <a:rPr lang="en-US" dirty="0">
                <a:latin typeface="Calibri"/>
                <a:ea typeface="ヒラギノ角ゴ Pro W3"/>
                <a:cs typeface="Calibri"/>
              </a:rPr>
              <a:t>Additional annotations by Elin Stangeland and Marianne Inez Lien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ea typeface="ヒラギノ角ゴ Pro W3"/>
              <a:cs typeface="Calibri"/>
            </a:endParaRPr>
          </a:p>
          <a:p>
            <a:r>
              <a:rPr lang="en-US" dirty="0">
                <a:latin typeface="Calibri"/>
                <a:ea typeface="ヒラギノ角ゴ Pro W3"/>
                <a:cs typeface="Calibri"/>
              </a:rPr>
              <a:t>The next part of the course will be a practical and informative </a:t>
            </a:r>
            <a:r>
              <a:rPr lang="en-US" dirty="0" err="1">
                <a:latin typeface="Calibri"/>
                <a:ea typeface="ヒラギノ角ゴ Pro W3"/>
                <a:cs typeface="Calibri"/>
              </a:rPr>
              <a:t>guidence</a:t>
            </a:r>
            <a:r>
              <a:rPr lang="en-US" dirty="0">
                <a:latin typeface="Calibri"/>
                <a:ea typeface="ヒラギノ角ゴ Pro W3"/>
                <a:cs typeface="Calibri"/>
              </a:rPr>
              <a:t> into the concrete plan. I recommend you to take notes so you can start making your DMP as we speak or you can fill inn the missing pieces of the plan that you already started.</a:t>
            </a:r>
          </a:p>
          <a:p>
            <a:endParaRPr lang="en-US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91092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81105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44891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32570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90083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65436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43457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baseline="0" dirty="0"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50413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kern="1200" baseline="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0039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06478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37882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b="1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37013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527087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63586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73164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b-NO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62722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22419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979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2257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62302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52372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31482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911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06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5665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7809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805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0945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3813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36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EA623-2397-4D4E-82ED-03A94B8C65BF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E678D-CCAA-40F9-A51E-A97B9FF1EAA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7003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E4BD6-8DF4-43A6-A934-A86EEACF96B9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E08F0-FCF3-4C15-A990-A610EBA9550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0101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46752-D325-4F6E-95E0-8396610ACF34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88D48-6467-41DA-B560-4CC2BBDC181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9385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14996-3C7B-4418-AAD3-EB0771976614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0EEE2-4F3B-41ED-A049-EB8AEF784DF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7123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AF663-70F2-4191-A005-48DB8B2EB7CB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8EA8A-A6B1-4F02-B486-6C37CBE6447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9944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3A941-B1A7-4512-9443-35BA941B6075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C60B1-BBBB-4737-8DDB-318EB2F067E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0506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BC396-710C-46AB-8BD1-21B3AEDF8460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58A47-43EE-45D6-9575-764BA2E1A5D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6264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B9ADC-F7C0-49D6-A136-F7A9F48ACE98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1FD55-9448-4C78-A2C8-C87313B2CBE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104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07BF778D-F996-401D-8EB1-5F0CAA358A80}" type="datetime1">
              <a:rPr lang="nb-NO" altLang="nb-NO" smtClean="0"/>
              <a:t>16.10.2020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A615D73A-85D6-4665-8960-6C4C203A3F4C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96"/>
            <a:ext cx="2649685" cy="1979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sd.no/datahandtering/datahandteringspla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gma2.no/data-planning" TargetMode="External"/><Relationship Id="rId5" Type="http://schemas.openxmlformats.org/officeDocument/2006/relationships/hyperlink" Target="https://elixir.no/Services/data-management/data-stewardship-wizard" TargetMode="External"/><Relationship Id="rId4" Type="http://schemas.openxmlformats.org/officeDocument/2006/relationships/hyperlink" Target="https://dmponline.dcc.ac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.ac.uk/media/Media_418166_smxx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iojournal.com/article/866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for-employees/support/research/research-data-managemen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371/journal.pcbi.1004525" TargetMode="External"/><Relationship Id="rId5" Type="http://schemas.openxmlformats.org/officeDocument/2006/relationships/hyperlink" Target="https://www.nature.com/articles/d41586-018-03071-1" TargetMode="External"/><Relationship Id="rId4" Type="http://schemas.openxmlformats.org/officeDocument/2006/relationships/hyperlink" Target="https://www.go-fair.org/fair-principle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for-ansatte/arbeidsstotte/fa/regelverk-og-forskningsetikk/etikk/index.html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shttps/www.openaire.eu/research-data-how-to-license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research-data-how-to-licens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www.re3data.org/" TargetMode="External"/><Relationship Id="rId7" Type="http://schemas.openxmlformats.org/officeDocument/2006/relationships/hyperlink" Target="https://dataverse.no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igma2.no/" TargetMode="External"/><Relationship Id="rId5" Type="http://schemas.openxmlformats.org/officeDocument/2006/relationships/hyperlink" Target="http://www.nsd.uib.no/nsd/english/datatjenester.html" TargetMode="External"/><Relationship Id="rId4" Type="http://schemas.openxmlformats.org/officeDocument/2006/relationships/hyperlink" Target="https://zenodo.org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mponline.dcc.ac.uk/public_plan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esearch-data@uio.n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489348"/>
            <a:ext cx="5123770" cy="635001"/>
          </a:xfrm>
        </p:spPr>
        <p:txBody>
          <a:bodyPr/>
          <a:lstStyle/>
          <a:p>
            <a:r>
              <a:rPr lang="en-GB" sz="2400" noProof="0" dirty="0"/>
              <a:t>Data management planning at UiO</a:t>
            </a:r>
            <a:endParaRPr lang="en-GB" altLang="nb-NO" sz="2400" noProof="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sz="1800" b="1" dirty="0"/>
              <a:t>What is a data management plan?</a:t>
            </a:r>
            <a:endParaRPr lang="nb-NO" sz="1800" b="1" dirty="0"/>
          </a:p>
          <a:p>
            <a:endParaRPr lang="en-GB" sz="1800" b="1" dirty="0"/>
          </a:p>
          <a:p>
            <a:r>
              <a:rPr lang="en-GB" sz="1800" b="1" dirty="0"/>
              <a:t>What should your data management plan contain?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1517" y="5290553"/>
            <a:ext cx="412164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1200" dirty="0">
                <a:latin typeface="Arial"/>
                <a:ea typeface="ヒラギノ角ゴ Pro W3"/>
              </a:rPr>
              <a:t>Slides </a:t>
            </a:r>
            <a:r>
              <a:rPr lang="nb-NO" sz="1200" err="1">
                <a:latin typeface="Arial"/>
                <a:ea typeface="ヒラギノ角ゴ Pro W3"/>
              </a:rPr>
              <a:t>created</a:t>
            </a:r>
            <a:r>
              <a:rPr lang="nb-NO" sz="1200" dirty="0">
                <a:latin typeface="Arial"/>
                <a:ea typeface="ヒラギノ角ゴ Pro W3"/>
              </a:rPr>
              <a:t> by Elin Stangeland and Marianne </a:t>
            </a:r>
            <a:r>
              <a:rPr lang="nb-NO" sz="1200" err="1">
                <a:latin typeface="Arial"/>
                <a:ea typeface="ヒラギノ角ゴ Pro W3"/>
              </a:rPr>
              <a:t>Inez</a:t>
            </a:r>
            <a:r>
              <a:rPr lang="nb-NO" sz="1200" dirty="0">
                <a:latin typeface="Arial"/>
                <a:ea typeface="ヒラギノ角ゴ Pro W3"/>
              </a:rPr>
              <a:t> Lien</a:t>
            </a:r>
            <a:endParaRPr lang="nb-NO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48" y="409228"/>
            <a:ext cx="7921625" cy="954088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Tools and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29308"/>
            <a:ext cx="7924800" cy="3950692"/>
          </a:xfrm>
        </p:spPr>
        <p:txBody>
          <a:bodyPr/>
          <a:lstStyle/>
          <a:p>
            <a:r>
              <a:rPr lang="nb-NO" dirty="0"/>
              <a:t>Personal data – </a:t>
            </a:r>
            <a:r>
              <a:rPr lang="nb-NO" dirty="0" err="1"/>
              <a:t>the</a:t>
            </a:r>
            <a:r>
              <a:rPr lang="nb-NO" dirty="0"/>
              <a:t> Norwegian Centre for Research data </a:t>
            </a:r>
            <a:r>
              <a:rPr lang="nb-NO" dirty="0" err="1"/>
              <a:t>template</a:t>
            </a:r>
            <a:r>
              <a:rPr lang="nb-NO" dirty="0"/>
              <a:t>: </a:t>
            </a:r>
            <a:r>
              <a:rPr lang="nb-NO" dirty="0">
                <a:hlinkClick r:id="rId3"/>
              </a:rPr>
              <a:t>https://nsd.no/datahandtering/datahandteringsplan</a:t>
            </a:r>
            <a:endParaRPr lang="nb-NO" dirty="0"/>
          </a:p>
          <a:p>
            <a:endParaRPr lang="nb-NO" dirty="0"/>
          </a:p>
          <a:p>
            <a:r>
              <a:rPr lang="nb-NO" dirty="0"/>
              <a:t>EU </a:t>
            </a:r>
            <a:r>
              <a:rPr lang="nb-NO" dirty="0" err="1"/>
              <a:t>funding</a:t>
            </a:r>
            <a:r>
              <a:rPr lang="nb-NO" dirty="0"/>
              <a:t> – </a:t>
            </a:r>
            <a:r>
              <a:rPr lang="nb-NO" dirty="0" err="1"/>
              <a:t>DMPonline</a:t>
            </a:r>
            <a:r>
              <a:rPr lang="nb-NO" dirty="0"/>
              <a:t>: </a:t>
            </a:r>
            <a:r>
              <a:rPr lang="nb-NO" dirty="0">
                <a:hlinkClick r:id="rId4"/>
              </a:rPr>
              <a:t>https://dmponline.dcc.ac.uk/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Life science </a:t>
            </a:r>
            <a:r>
              <a:rPr lang="nb-NO" dirty="0" err="1"/>
              <a:t>focus</a:t>
            </a:r>
            <a:r>
              <a:rPr lang="nb-NO" dirty="0"/>
              <a:t> – </a:t>
            </a:r>
            <a:r>
              <a:rPr lang="nb-NO" dirty="0" err="1"/>
              <a:t>Elixir</a:t>
            </a:r>
            <a:r>
              <a:rPr lang="nb-NO" dirty="0"/>
              <a:t> Data </a:t>
            </a:r>
            <a:r>
              <a:rPr lang="nb-NO" dirty="0" err="1"/>
              <a:t>Stewardship</a:t>
            </a:r>
            <a:r>
              <a:rPr lang="nb-NO" dirty="0"/>
              <a:t> </a:t>
            </a:r>
            <a:r>
              <a:rPr lang="nb-NO" dirty="0" err="1"/>
              <a:t>wizard</a:t>
            </a:r>
            <a:r>
              <a:rPr lang="nb-NO" dirty="0"/>
              <a:t>: </a:t>
            </a:r>
            <a:r>
              <a:rPr lang="nb-NO" dirty="0">
                <a:hlinkClick r:id="rId5"/>
              </a:rPr>
              <a:t>https://elixir.no/Services/data-management/data-stewardship-wizard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Sigma2s </a:t>
            </a:r>
            <a:r>
              <a:rPr lang="nb-NO" dirty="0" err="1"/>
              <a:t>EasyDMP</a:t>
            </a:r>
            <a:r>
              <a:rPr lang="nb-NO" dirty="0"/>
              <a:t> </a:t>
            </a:r>
            <a:r>
              <a:rPr lang="nb-NO" dirty="0" err="1"/>
              <a:t>might</a:t>
            </a:r>
            <a:r>
              <a:rPr lang="nb-NO" dirty="0"/>
              <a:t> be </a:t>
            </a:r>
            <a:r>
              <a:rPr lang="nb-NO" dirty="0" err="1"/>
              <a:t>worth</a:t>
            </a:r>
            <a:r>
              <a:rPr lang="nb-NO" dirty="0"/>
              <a:t> </a:t>
            </a:r>
            <a:r>
              <a:rPr lang="nb-NO" dirty="0" err="1"/>
              <a:t>checking</a:t>
            </a:r>
            <a:r>
              <a:rPr lang="nb-NO" dirty="0"/>
              <a:t> </a:t>
            </a:r>
            <a:r>
              <a:rPr lang="nb-NO" dirty="0" err="1"/>
              <a:t>out</a:t>
            </a:r>
            <a:r>
              <a:rPr lang="nb-NO" dirty="0"/>
              <a:t>: </a:t>
            </a:r>
            <a:r>
              <a:rPr lang="nb-NO" dirty="0">
                <a:hlinkClick r:id="rId6"/>
              </a:rPr>
              <a:t>https://www.sigma2.no/data-planning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755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Examples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 </a:t>
            </a:r>
            <a:r>
              <a:rPr lang="nb-NO" dirty="0" err="1"/>
              <a:t>DMPs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145" indent="-271145"/>
            <a:endParaRPr lang="nb-NO" dirty="0"/>
          </a:p>
          <a:p>
            <a:pPr marL="0" indent="0">
              <a:buNone/>
            </a:pPr>
            <a:r>
              <a:rPr lang="nb-NO" dirty="0" err="1"/>
              <a:t>Synthetic</a:t>
            </a:r>
            <a:r>
              <a:rPr lang="nb-NO" dirty="0"/>
              <a:t> </a:t>
            </a:r>
            <a:r>
              <a:rPr lang="nb-NO" dirty="0" err="1"/>
              <a:t>Chemistry</a:t>
            </a:r>
            <a:r>
              <a:rPr lang="nb-NO" dirty="0"/>
              <a:t> / EPSRC from </a:t>
            </a:r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Glasgow </a:t>
            </a:r>
            <a:r>
              <a:rPr lang="nb-NO" dirty="0">
                <a:hlinkClick r:id="rId3"/>
              </a:rPr>
              <a:t>https://www.gla.ac.uk/media/Media_418166_smxx.pdf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/>
              <a:t>PhD</a:t>
            </a:r>
            <a:r>
              <a:rPr lang="nb-NO" dirty="0"/>
              <a:t> </a:t>
            </a:r>
            <a:r>
              <a:rPr lang="nb-NO" dirty="0" err="1"/>
              <a:t>Ecology</a:t>
            </a:r>
            <a:r>
              <a:rPr lang="nb-NO" dirty="0"/>
              <a:t> / Lincoln </a:t>
            </a:r>
            <a:r>
              <a:rPr lang="nb-NO" dirty="0" err="1"/>
              <a:t>University</a:t>
            </a:r>
            <a:r>
              <a:rPr lang="nb-NO" dirty="0"/>
              <a:t>, New Zealand </a:t>
            </a:r>
            <a:r>
              <a:rPr lang="nb-NO" dirty="0">
                <a:hlinkClick r:id="rId4"/>
              </a:rPr>
              <a:t>https://riojournal.com/article/8664/</a:t>
            </a:r>
            <a:endParaRPr lang="nb-NO" dirty="0"/>
          </a:p>
          <a:p>
            <a:pPr marL="271145" indent="-271145"/>
            <a:endParaRPr lang="nb-NO" dirty="0"/>
          </a:p>
          <a:p>
            <a:pPr marL="271145" indent="-271145"/>
            <a:endParaRPr lang="nb-NO" dirty="0"/>
          </a:p>
          <a:p>
            <a:pPr marL="271145" indent="-27114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450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800" dirty="0"/>
              <a:t>UiO </a:t>
            </a:r>
            <a:r>
              <a:rPr lang="nb-NO" sz="1800" dirty="0" err="1"/>
              <a:t>resources</a:t>
            </a:r>
            <a:r>
              <a:rPr lang="nb-NO" sz="1800" dirty="0"/>
              <a:t> for data management – </a:t>
            </a:r>
            <a:r>
              <a:rPr lang="nb-NO" sz="1800" dirty="0" err="1"/>
              <a:t>including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policy: </a:t>
            </a:r>
            <a:r>
              <a:rPr lang="nb-NO" sz="1800" dirty="0">
                <a:hlinkClick r:id="rId3"/>
              </a:rPr>
              <a:t>https://www.uio.no/english/for-employees/support/research/research-data-management/</a:t>
            </a:r>
            <a:endParaRPr lang="nb-NO" sz="1800" dirty="0"/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FAIR </a:t>
            </a:r>
            <a:r>
              <a:rPr lang="nb-NO" sz="1800" dirty="0" err="1"/>
              <a:t>principles</a:t>
            </a:r>
            <a:r>
              <a:rPr lang="nb-NO" sz="1800" dirty="0"/>
              <a:t>: </a:t>
            </a:r>
            <a:r>
              <a:rPr lang="nb-NO" sz="1800" dirty="0">
                <a:hlinkClick r:id="rId4"/>
              </a:rPr>
              <a:t>https://www.go-fair.org/fair-principles/</a:t>
            </a:r>
            <a:endParaRPr lang="nb-NO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Further readings: </a:t>
            </a:r>
          </a:p>
          <a:p>
            <a:pPr marL="0" indent="0">
              <a:buNone/>
            </a:pPr>
            <a:r>
              <a:rPr lang="en-US" sz="1800" dirty="0"/>
              <a:t>About DMP from Nature: </a:t>
            </a:r>
            <a:r>
              <a:rPr lang="en-US" sz="1800" dirty="0">
                <a:ea typeface="+mn-lt"/>
                <a:cs typeface="+mn-lt"/>
                <a:hlinkClick r:id="rId5"/>
              </a:rPr>
              <a:t>https://www.nature.com/articles/d41586-018-03071-1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/>
              <a:t>Michener, W.K. (2015) Ten Simple Rules for Creating a Good Data Management Plan. </a:t>
            </a:r>
            <a:r>
              <a:rPr lang="en-US" sz="1800" i="1" dirty="0" err="1"/>
              <a:t>PLoS</a:t>
            </a:r>
            <a:r>
              <a:rPr lang="en-US" sz="1800" i="1" dirty="0"/>
              <a:t> Computational Biology</a:t>
            </a:r>
            <a:r>
              <a:rPr lang="en-US" sz="1800" dirty="0"/>
              <a:t> 11(10): e1004525. </a:t>
            </a:r>
            <a:r>
              <a:rPr lang="en-US" sz="1800" dirty="0">
                <a:hlinkClick r:id="rId6"/>
              </a:rPr>
              <a:t>https://doi.org/10.1371/journal.pcbi.1004525</a:t>
            </a:r>
          </a:p>
          <a:p>
            <a:pPr marL="271145" indent="-271145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84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D4A8-165E-604B-85FB-535A561BC69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 wrap="square" anchor="ctr">
            <a:normAutofit/>
          </a:bodyPr>
          <a:lstStyle/>
          <a:p>
            <a:pPr algn="ctr"/>
            <a:r>
              <a:rPr lang="en-NO" dirty="0"/>
              <a:t>Adapt Your Data Management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1DA278-DDD8-407C-A492-573689C7F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7860" y="1621048"/>
          <a:ext cx="8347107" cy="3470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4" name="Bilde 54">
            <a:extLst>
              <a:ext uri="{FF2B5EF4-FFF2-40B4-BE49-F238E27FC236}">
                <a16:creationId xmlns:a16="http://schemas.microsoft.com/office/drawing/2014/main" id="{E6AE5FD4-9C86-479A-991A-BC66DC13E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4755" y="2838142"/>
            <a:ext cx="2599255" cy="221429"/>
          </a:xfrm>
          <a:prstGeom prst="rect">
            <a:avLst/>
          </a:prstGeom>
        </p:spPr>
      </p:pic>
      <p:sp>
        <p:nvSpPr>
          <p:cNvPr id="32" name="TekstSylinder 31">
            <a:extLst>
              <a:ext uri="{FF2B5EF4-FFF2-40B4-BE49-F238E27FC236}">
                <a16:creationId xmlns:a16="http://schemas.microsoft.com/office/drawing/2014/main" id="{D4DA18AA-C275-4BBE-93F5-944AC3CDD589}"/>
              </a:ext>
            </a:extLst>
          </p:cNvPr>
          <p:cNvSpPr txBox="1"/>
          <p:nvPr/>
        </p:nvSpPr>
        <p:spPr>
          <a:xfrm>
            <a:off x="301156" y="5243780"/>
            <a:ext cx="5903015" cy="28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/>
              </a:rPr>
              <a:t>These slides have been made by Annika Rockenberger and Marianne Inez Lien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003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person, mann, innendørs, ser&#10;&#10;Automatisk generert beskrivelse">
            <a:extLst>
              <a:ext uri="{FF2B5EF4-FFF2-40B4-BE49-F238E27FC236}">
                <a16:creationId xmlns:a16="http://schemas.microsoft.com/office/drawing/2014/main" id="{37607337-61EB-4265-858D-111F2A36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" y="-838"/>
            <a:ext cx="9125548" cy="608209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94E4B5E-3B2E-466F-BB0F-A2D2FD181002}"/>
              </a:ext>
            </a:extLst>
          </p:cNvPr>
          <p:cNvSpPr txBox="1"/>
          <p:nvPr/>
        </p:nvSpPr>
        <p:spPr>
          <a:xfrm>
            <a:off x="5800135" y="1263833"/>
            <a:ext cx="321342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highlight>
                  <a:srgbClr val="C0C0C0"/>
                </a:highlight>
                <a:latin typeface="Calibri"/>
                <a:ea typeface="ヒラギノ角ゴ Pro W3"/>
              </a:rPr>
              <a:t>Remember that the DMP is first and </a:t>
            </a:r>
            <a:r>
              <a:rPr lang="en-US" sz="1800" b="1" dirty="0">
                <a:highlight>
                  <a:srgbClr val="C0C0C0"/>
                </a:highlight>
                <a:latin typeface="Arial"/>
                <a:ea typeface="ヒラギノ角ゴ Pro W3"/>
              </a:rPr>
              <a:t>foremost</a:t>
            </a:r>
            <a:r>
              <a:rPr lang="en-US" sz="1800" b="1" dirty="0">
                <a:highlight>
                  <a:srgbClr val="C0C0C0"/>
                </a:highlight>
                <a:latin typeface="Calibri"/>
                <a:ea typeface="ヒラギノ角ゴ Pro W3"/>
              </a:rPr>
              <a:t> a document for yourself, accompanying a project outline and description</a:t>
            </a:r>
            <a:r>
              <a:rPr lang="en-US" b="1" dirty="0"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​</a:t>
            </a:r>
            <a:endParaRPr lang="nb-NO" b="1" dirty="0">
              <a:highlight>
                <a:srgbClr val="C0C0C0"/>
              </a:highlight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54482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 descr="Et bilde som inneholder tog, spor, utendørs, reiser&#10;&#10;Automatisk generert beskrivelse">
            <a:extLst>
              <a:ext uri="{FF2B5EF4-FFF2-40B4-BE49-F238E27FC236}">
                <a16:creationId xmlns:a16="http://schemas.microsoft.com/office/drawing/2014/main" id="{7F03EF24-DD7D-447B-A38F-26670DCD5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" y="-399"/>
            <a:ext cx="9140523" cy="58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4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3337D2A-C17C-F04C-9B92-22001267CD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31640" y="553244"/>
            <a:ext cx="6048375" cy="4886325"/>
          </a:xfrm>
        </p:spPr>
      </p:pic>
    </p:spTree>
    <p:extLst>
      <p:ext uri="{BB962C8B-B14F-4D97-AF65-F5344CB8AC3E}">
        <p14:creationId xmlns:p14="http://schemas.microsoft.com/office/powerpoint/2010/main" val="193620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D74C35-37C8-034D-AFBC-D23F475A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000" cap="all" dirty="0"/>
              <a:t>WHAT DO I INCLUDE IN A Data management plan?</a:t>
            </a:r>
            <a:r>
              <a:rPr lang="nb-NO" cap="all" dirty="0"/>
              <a:t/>
            </a:r>
            <a:br>
              <a:rPr lang="nb-NO" cap="all" dirty="0"/>
            </a:b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E5012D9-7593-AD48-8C00-C7CBFF513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417340"/>
            <a:ext cx="6607348" cy="4176464"/>
          </a:xfrm>
        </p:spPr>
      </p:pic>
    </p:spTree>
    <p:extLst>
      <p:ext uri="{BB962C8B-B14F-4D97-AF65-F5344CB8AC3E}">
        <p14:creationId xmlns:p14="http://schemas.microsoft.com/office/powerpoint/2010/main" val="2788973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General Information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0" y="1662113"/>
          <a:ext cx="6834336" cy="2850441"/>
        </p:xfrm>
        <a:graphic>
          <a:graphicData uri="http://schemas.openxmlformats.org/drawingml/2006/table">
            <a:tbl>
              <a:tblPr firstRow="1" firstCol="1" bandRow="1"/>
              <a:tblGrid>
                <a:gridCol w="6834336">
                  <a:extLst>
                    <a:ext uri="{9D8B030D-6E8A-4147-A177-3AD203B41FA5}">
                      <a16:colId xmlns:a16="http://schemas.microsoft.com/office/drawing/2014/main" val="4206100249"/>
                    </a:ext>
                  </a:extLst>
                </a:gridCol>
              </a:tblGrid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Title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523236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larger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Title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262460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management plan (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421872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Principal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investigator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member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810808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Faculty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departmental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affiliation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010809"/>
                  </a:ext>
                </a:extLst>
              </a:tr>
              <a:tr h="357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Brief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57846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812231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Financing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658687"/>
                  </a:ext>
                </a:extLst>
              </a:tr>
              <a:tr h="311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Management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version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190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99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 </a:t>
            </a:r>
            <a:r>
              <a:rPr lang="nb-NO" dirty="0" err="1"/>
              <a:t>Description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64288" y="1480501"/>
          <a:ext cx="6839585" cy="4011550"/>
        </p:xfrm>
        <a:graphic>
          <a:graphicData uri="http://schemas.openxmlformats.org/drawingml/2006/table">
            <a:tbl>
              <a:tblPr firstRow="1" firstCol="1" bandRow="1"/>
              <a:tblGrid>
                <a:gridCol w="6839585">
                  <a:extLst>
                    <a:ext uri="{9D8B030D-6E8A-4147-A177-3AD203B41FA5}">
                      <a16:colId xmlns:a16="http://schemas.microsoft.com/office/drawing/2014/main" val="2180924703"/>
                    </a:ext>
                  </a:extLst>
                </a:gridCol>
              </a:tblGrid>
              <a:tr h="403300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</a:t>
                      </a: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used during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data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reused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scope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volume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format?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different data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sources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why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necessary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614512"/>
                  </a:ext>
                </a:extLst>
              </a:tr>
              <a:tr h="403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Collection</a:t>
                      </a:r>
                      <a:endParaRPr lang="nb-NO" sz="18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be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software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 hardware – or staff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required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 is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data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collection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During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which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be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Where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be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3699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Types 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type(s)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scope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quantity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format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material?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total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(MB/GB/TB/PT)?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897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30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 wrap="square" anchor="ctr">
            <a:normAutofit/>
          </a:bodyPr>
          <a:lstStyle/>
          <a:p>
            <a:r>
              <a:rPr lang="nb-NO"/>
              <a:t> 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5369" y="1141454"/>
            <a:ext cx="4142020" cy="396368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/>
              <a:t>13:00 - 14:00 </a:t>
            </a:r>
          </a:p>
          <a:p>
            <a:pPr marL="0" indent="0">
              <a:buNone/>
            </a:pPr>
            <a:r>
              <a:rPr lang="nb-NO"/>
              <a:t>Introduction</a:t>
            </a:r>
            <a:r>
              <a:rPr lang="nb-NO" dirty="0"/>
              <a:t> to </a:t>
            </a:r>
            <a:endParaRPr lang="nb-NO"/>
          </a:p>
          <a:p>
            <a:pPr marL="0" indent="0">
              <a:buNone/>
            </a:pPr>
            <a:r>
              <a:rPr lang="nb-NO" dirty="0"/>
              <a:t>data management plans (DMP) </a:t>
            </a:r>
            <a:endParaRPr lang="nb-NO"/>
          </a:p>
          <a:p>
            <a:pPr marL="0" indent="0">
              <a:buNone/>
            </a:pPr>
            <a:r>
              <a:rPr lang="nb-NO"/>
              <a:t>What </a:t>
            </a:r>
            <a:r>
              <a:rPr lang="nb-NO" err="1"/>
              <a:t>should</a:t>
            </a:r>
            <a:r>
              <a:rPr lang="nb-NO" dirty="0"/>
              <a:t> a DMP </a:t>
            </a:r>
            <a:r>
              <a:rPr lang="nb-NO" err="1"/>
              <a:t>contain</a:t>
            </a:r>
            <a:r>
              <a:rPr lang="nb-NO" dirty="0"/>
              <a:t>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/>
              <a:t>14:00 - 14:30 </a:t>
            </a:r>
          </a:p>
          <a:p>
            <a:pPr marL="0" indent="0">
              <a:buNone/>
            </a:pPr>
            <a:r>
              <a:rPr lang="nb-NO"/>
              <a:t>Q&amp;A</a:t>
            </a:r>
          </a:p>
          <a:p>
            <a:pPr marL="271145" indent="-271145"/>
            <a:endParaRPr lang="nb-NO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67D3B30-E016-4649-A357-649901163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9B99C92E-FC54-466C-B50D-B0AF9BD8C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7" y="1779877"/>
            <a:ext cx="4041775" cy="3112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717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Storage and </a:t>
            </a:r>
            <a:r>
              <a:rPr lang="nb-NO" dirty="0" err="1"/>
              <a:t>security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62000" y="2209428"/>
          <a:ext cx="3101635" cy="382849"/>
        </p:xfrm>
        <a:graphic>
          <a:graphicData uri="http://schemas.openxmlformats.org/drawingml/2006/table">
            <a:tbl>
              <a:tblPr firstRow="1" firstCol="1" bandRow="1"/>
              <a:tblGrid>
                <a:gridCol w="3101635">
                  <a:extLst>
                    <a:ext uri="{9D8B030D-6E8A-4147-A177-3AD203B41FA5}">
                      <a16:colId xmlns:a16="http://schemas.microsoft.com/office/drawing/2014/main" val="3612504067"/>
                    </a:ext>
                  </a:extLst>
                </a:gridCol>
              </a:tblGrid>
              <a:tr h="382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i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Where</a:t>
                      </a:r>
                      <a:r>
                        <a:rPr lang="nb-NO" sz="1800" i="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i="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will</a:t>
                      </a:r>
                      <a:r>
                        <a:rPr lang="nb-NO" sz="1800" i="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i="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you</a:t>
                      </a:r>
                      <a:r>
                        <a:rPr lang="nb-NO" sz="1800" i="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store </a:t>
                      </a:r>
                      <a:r>
                        <a:rPr lang="nb-NO" sz="1800" i="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your</a:t>
                      </a:r>
                      <a:r>
                        <a:rPr lang="nb-NO" sz="1800" i="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data?</a:t>
                      </a:r>
                      <a:endParaRPr lang="nb-NO" sz="1800" i="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510497"/>
                  </a:ext>
                </a:extLst>
              </a:tr>
            </a:tbl>
          </a:graphicData>
        </a:graphic>
      </p:graphicFrame>
      <p:pic>
        <p:nvPicPr>
          <p:cNvPr id="3" name="Bilde 3" descr="Et bilde som inneholder beholder, bilvei, utendørs, fargerik&#10;&#10;Automatisk generert beskrivelse">
            <a:extLst>
              <a:ext uri="{FF2B5EF4-FFF2-40B4-BE49-F238E27FC236}">
                <a16:creationId xmlns:a16="http://schemas.microsoft.com/office/drawing/2014/main" id="{B77C007A-165D-42EA-9DA0-DC3A59EA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97" y="1921396"/>
            <a:ext cx="453443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Access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16808" y="1515613"/>
          <a:ext cx="3870493" cy="3256994"/>
        </p:xfrm>
        <a:graphic>
          <a:graphicData uri="http://schemas.openxmlformats.org/drawingml/2006/table">
            <a:tbl>
              <a:tblPr firstRow="1" firstCol="1" bandRow="1"/>
              <a:tblGrid>
                <a:gridCol w="3870493">
                  <a:extLst>
                    <a:ext uri="{9D8B030D-6E8A-4147-A177-3AD203B41FA5}">
                      <a16:colId xmlns:a16="http://schemas.microsoft.com/office/drawing/2014/main" val="2508654757"/>
                    </a:ext>
                  </a:extLst>
                </a:gridCol>
              </a:tblGrid>
              <a:tr h="1089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have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throughout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research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236509"/>
                  </a:ext>
                </a:extLst>
              </a:tr>
              <a:tr h="1238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managed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407944"/>
                  </a:ext>
                </a:extLst>
              </a:tr>
              <a:tr h="928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 is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managing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664220"/>
                  </a:ext>
                </a:extLst>
              </a:tr>
            </a:tbl>
          </a:graphicData>
        </a:graphic>
      </p:graphicFrame>
      <p:pic>
        <p:nvPicPr>
          <p:cNvPr id="3" name="Bilde 3" descr="Et bilde som inneholder kjede, sitter, tre, ligger&#10;&#10;Automatisk generert beskrivelse">
            <a:extLst>
              <a:ext uri="{FF2B5EF4-FFF2-40B4-BE49-F238E27FC236}">
                <a16:creationId xmlns:a16="http://schemas.microsoft.com/office/drawing/2014/main" id="{1528B75B-F459-4C10-B1D3-1E883C8D4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41" y="1514776"/>
            <a:ext cx="4944408" cy="32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9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Organisation</a:t>
            </a:r>
            <a:r>
              <a:rPr lang="nb-NO" dirty="0"/>
              <a:t> and </a:t>
            </a:r>
            <a:r>
              <a:rPr lang="nb-NO" dirty="0" err="1"/>
              <a:t>Documentation</a:t>
            </a:r>
            <a:r>
              <a:rPr lang="nb-NO" dirty="0"/>
              <a:t> </a:t>
            </a:r>
            <a:br>
              <a:rPr lang="nb-NO" dirty="0"/>
            </a:b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57795" y="1417340"/>
          <a:ext cx="7272808" cy="4305047"/>
        </p:xfrm>
        <a:graphic>
          <a:graphicData uri="http://schemas.openxmlformats.org/drawingml/2006/table">
            <a:tbl>
              <a:tblPr firstRow="1" firstCol="1" bandRow="1"/>
              <a:tblGrid>
                <a:gridCol w="7272808">
                  <a:extLst>
                    <a:ext uri="{9D8B030D-6E8A-4147-A177-3AD203B41FA5}">
                      <a16:colId xmlns:a16="http://schemas.microsoft.com/office/drawing/2014/main" val="1324603013"/>
                    </a:ext>
                  </a:extLst>
                </a:gridCol>
              </a:tblGrid>
              <a:tr h="243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Organisation</a:t>
                      </a:r>
                      <a:endParaRPr lang="nb-N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 data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simple files or databases?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quality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during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ensured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data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consists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many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different file types,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523903"/>
                  </a:ext>
                </a:extLst>
              </a:tr>
              <a:tr h="243205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File 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Names</a:t>
                      </a:r>
                      <a:endParaRPr lang="nb-N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folders?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files?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382220"/>
                  </a:ext>
                </a:extLst>
              </a:tr>
              <a:tr h="243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Documentation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the data be documented so that they are comprehensible and reusable for yourself and others, also in the long term?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documentation be structured?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299126"/>
                  </a:ext>
                </a:extLst>
              </a:tr>
              <a:tr h="243205">
                <a:tc>
                  <a:txBody>
                    <a:bodyPr/>
                    <a:lstStyle/>
                    <a:p>
                      <a:pPr marL="0" marR="0" lvl="0" indent="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Metadata</a:t>
                      </a:r>
                    </a:p>
                    <a:p>
                      <a:pPr marL="285750" marR="0" lvl="0" indent="-28575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kind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metadata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provided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collected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generated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reused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data?</a:t>
                      </a:r>
                    </a:p>
                    <a:p>
                      <a:pPr marL="285750" marR="0" lvl="0" indent="-28575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metadata for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each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object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created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marR="0" lvl="0" indent="-28575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(If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applicable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)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What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 metadata standard(s)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will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you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 </a:t>
                      </a:r>
                      <a:r>
                        <a:rPr kumimoji="0" lang="nb-NO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use</a:t>
                      </a:r>
                      <a:r>
                        <a:rPr kumimoji="0" lang="nb-NO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" pitchFamily="2" charset="2"/>
                        </a:rPr>
                        <a:t>?</a:t>
                      </a:r>
                      <a:endParaRPr kumimoji="0" lang="nb-NO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716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578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Legal and </a:t>
            </a:r>
            <a:r>
              <a:rPr lang="nb-NO" dirty="0" err="1"/>
              <a:t>Ethical</a:t>
            </a:r>
            <a:r>
              <a:rPr lang="nb-NO" dirty="0"/>
              <a:t> </a:t>
            </a:r>
            <a:r>
              <a:rPr lang="nb-NO" dirty="0" err="1"/>
              <a:t>Aspects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1685" y="1743254"/>
          <a:ext cx="6477000" cy="3433625"/>
        </p:xfrm>
        <a:graphic>
          <a:graphicData uri="http://schemas.openxmlformats.org/drawingml/2006/table">
            <a:tbl>
              <a:tblPr firstRow="1" firstCol="1" bandRow="1"/>
              <a:tblGrid>
                <a:gridCol w="6477000">
                  <a:extLst>
                    <a:ext uri="{9D8B030D-6E8A-4147-A177-3AD203B41FA5}">
                      <a16:colId xmlns:a16="http://schemas.microsoft.com/office/drawing/2014/main" val="1749531697"/>
                    </a:ext>
                  </a:extLst>
                </a:gridCol>
              </a:tblGrid>
              <a:tr h="1276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How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are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you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planning to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safeguard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that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any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legal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requirements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are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met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when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managing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research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data? E.g.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when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it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comes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to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managing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privacy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aspects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,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confidentiality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and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intellectual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property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?</a:t>
                      </a:r>
                      <a:endParaRPr lang="nb-NO" sz="18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573027"/>
                  </a:ext>
                </a:extLst>
              </a:tr>
              <a:tr h="1276567">
                <a:tc>
                  <a:txBody>
                    <a:bodyPr/>
                    <a:lstStyle/>
                    <a:p>
                      <a:pPr marL="0" marR="0" lvl="0" indent="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It is </a:t>
                      </a:r>
                      <a:r>
                        <a:rPr lang="nb-NO" sz="180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always</a:t>
                      </a:r>
                      <a:r>
                        <a:rPr lang="nb-NO" sz="180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important</a:t>
                      </a:r>
                      <a:r>
                        <a:rPr lang="nb-NO" sz="180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to </a:t>
                      </a:r>
                      <a:r>
                        <a:rPr lang="nb-NO" sz="180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think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through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ethics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aspects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of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you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research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in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relation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to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collection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and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sharing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of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data.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How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will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you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ascertain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that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ethical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principles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for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research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are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followed</a:t>
                      </a: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throughout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?</a:t>
                      </a:r>
                      <a:endParaRPr lang="nb-NO" sz="18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639935"/>
                  </a:ext>
                </a:extLst>
              </a:tr>
              <a:tr h="643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Are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you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planning to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apply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a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license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to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some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, or all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of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your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data?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Which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license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do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you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intend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 to </a:t>
                      </a:r>
                      <a:r>
                        <a:rPr lang="nb-NO" sz="1800" baseline="0" dirty="0" err="1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use</a:t>
                      </a:r>
                      <a:r>
                        <a:rPr lang="nb-NO" sz="1800" baseline="0" dirty="0">
                          <a:effectLst/>
                          <a:latin typeface="Arial"/>
                          <a:ea typeface="Calibri" panose="020F0502020204030204" pitchFamily="34" charset="0"/>
                          <a:cs typeface="Times New Roman"/>
                        </a:rPr>
                        <a:t>?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532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97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177B1C-CCDF-4553-94FE-4CEF80D20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521" y="353719"/>
            <a:ext cx="4234868" cy="422309"/>
          </a:xfrm>
        </p:spPr>
        <p:txBody>
          <a:bodyPr/>
          <a:lstStyle/>
          <a:p>
            <a:r>
              <a:rPr lang="nb-NO" sz="1400" b="0" dirty="0">
                <a:ea typeface="+mn-lt"/>
                <a:cs typeface="+mn-lt"/>
              </a:rPr>
              <a:t>Here </a:t>
            </a:r>
            <a:r>
              <a:rPr lang="nb-NO" sz="1400" b="0" dirty="0" err="1">
                <a:ea typeface="+mn-lt"/>
                <a:cs typeface="+mn-lt"/>
              </a:rPr>
              <a:t>you</a:t>
            </a:r>
            <a:r>
              <a:rPr lang="nb-NO" sz="1400" b="0" dirty="0">
                <a:ea typeface="+mn-lt"/>
                <a:cs typeface="+mn-lt"/>
              </a:rPr>
              <a:t> </a:t>
            </a:r>
            <a:r>
              <a:rPr lang="nb-NO" sz="1400" b="0" dirty="0" err="1">
                <a:ea typeface="+mn-lt"/>
                <a:cs typeface="+mn-lt"/>
              </a:rPr>
              <a:t>can</a:t>
            </a:r>
            <a:r>
              <a:rPr lang="nb-NO" sz="1400" b="0" dirty="0">
                <a:ea typeface="+mn-lt"/>
                <a:cs typeface="+mn-lt"/>
              </a:rPr>
              <a:t> </a:t>
            </a:r>
            <a:r>
              <a:rPr lang="nb-NO" sz="1400" b="0" dirty="0" err="1">
                <a:ea typeface="+mn-lt"/>
                <a:cs typeface="+mn-lt"/>
              </a:rPr>
              <a:t>read</a:t>
            </a:r>
            <a:r>
              <a:rPr lang="nb-NO" sz="1400" b="0" dirty="0">
                <a:ea typeface="+mn-lt"/>
                <a:cs typeface="+mn-lt"/>
              </a:rPr>
              <a:t> more </a:t>
            </a:r>
            <a:r>
              <a:rPr lang="nb-NO" sz="1400" b="0" dirty="0" err="1">
                <a:ea typeface="+mn-lt"/>
                <a:cs typeface="+mn-lt"/>
              </a:rPr>
              <a:t>about</a:t>
            </a:r>
            <a:r>
              <a:rPr lang="nb-NO" sz="1400" b="0" dirty="0">
                <a:ea typeface="+mn-lt"/>
                <a:cs typeface="+mn-lt"/>
              </a:rPr>
              <a:t> </a:t>
            </a:r>
            <a:r>
              <a:rPr lang="nb-NO" sz="1400" b="0" dirty="0" err="1">
                <a:ea typeface="+mn-lt"/>
                <a:cs typeface="+mn-lt"/>
              </a:rPr>
              <a:t>licencing</a:t>
            </a:r>
            <a:r>
              <a:rPr lang="nb-NO" sz="1400" b="0" dirty="0">
                <a:ea typeface="+mn-lt"/>
                <a:cs typeface="+mn-lt"/>
              </a:rPr>
              <a:t> </a:t>
            </a:r>
            <a:endParaRPr lang="nb-NO" sz="1400" dirty="0" err="1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2203352-95B8-43CA-858C-3E02E21AF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477" y="934780"/>
            <a:ext cx="3102725" cy="2487009"/>
          </a:xfrm>
        </p:spPr>
        <p:txBody>
          <a:bodyPr/>
          <a:lstStyle/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dirty="0">
                <a:ea typeface="+mn-lt"/>
                <a:cs typeface="+mn-lt"/>
                <a:hlinkClick r:id="rId3"/>
              </a:rPr>
              <a:t>https://www.uio.no/for-</a:t>
            </a:r>
            <a:endParaRPr lang="nb-NO" dirty="0">
              <a:ea typeface="ヒラギノ角ゴ Pro W3"/>
              <a:cs typeface="+mn-lt"/>
            </a:endParaRPr>
          </a:p>
          <a:p>
            <a:pPr marL="271145" indent="-271145"/>
            <a:endParaRPr lang="nb-NO" dirty="0">
              <a:cs typeface="Arial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F065880-4145-4F3D-A4CB-E1EF3984F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7499" y="440581"/>
            <a:ext cx="4329303" cy="335448"/>
          </a:xfrm>
        </p:spPr>
        <p:txBody>
          <a:bodyPr/>
          <a:lstStyle/>
          <a:p>
            <a:r>
              <a:rPr lang="nb-NO" sz="1400" b="0" dirty="0">
                <a:ea typeface="+mn-lt"/>
                <a:cs typeface="+mn-lt"/>
              </a:rPr>
              <a:t>Here </a:t>
            </a:r>
            <a:r>
              <a:rPr lang="nb-NO" sz="1400" b="0" dirty="0" err="1">
                <a:ea typeface="+mn-lt"/>
                <a:cs typeface="+mn-lt"/>
              </a:rPr>
              <a:t>you</a:t>
            </a:r>
            <a:r>
              <a:rPr lang="nb-NO" sz="1400" b="0" dirty="0">
                <a:ea typeface="+mn-lt"/>
                <a:cs typeface="+mn-lt"/>
              </a:rPr>
              <a:t> </a:t>
            </a:r>
            <a:r>
              <a:rPr lang="nb-NO" sz="1400" b="0" dirty="0" err="1">
                <a:ea typeface="+mn-lt"/>
                <a:cs typeface="+mn-lt"/>
              </a:rPr>
              <a:t>can</a:t>
            </a:r>
            <a:r>
              <a:rPr lang="nb-NO" sz="1400" b="0" dirty="0">
                <a:ea typeface="+mn-lt"/>
                <a:cs typeface="+mn-lt"/>
              </a:rPr>
              <a:t> </a:t>
            </a:r>
            <a:r>
              <a:rPr lang="nb-NO" sz="1400" b="0" dirty="0" err="1">
                <a:ea typeface="+mn-lt"/>
                <a:cs typeface="+mn-lt"/>
              </a:rPr>
              <a:t>read</a:t>
            </a:r>
            <a:r>
              <a:rPr lang="nb-NO" sz="1400" b="0" dirty="0">
                <a:ea typeface="+mn-lt"/>
                <a:cs typeface="+mn-lt"/>
              </a:rPr>
              <a:t> more </a:t>
            </a:r>
            <a:r>
              <a:rPr lang="nb-NO" sz="1400" b="0" dirty="0" err="1">
                <a:ea typeface="+mn-lt"/>
                <a:cs typeface="+mn-lt"/>
              </a:rPr>
              <a:t>about</a:t>
            </a:r>
            <a:r>
              <a:rPr lang="nb-NO" sz="1400" b="0" dirty="0">
                <a:ea typeface="+mn-lt"/>
                <a:cs typeface="+mn-lt"/>
              </a:rPr>
              <a:t> </a:t>
            </a:r>
            <a:r>
              <a:rPr lang="nb-NO" sz="1400" b="0" dirty="0">
                <a:cs typeface="Arial"/>
              </a:rPr>
              <a:t>legal </a:t>
            </a:r>
            <a:r>
              <a:rPr lang="nb-NO" sz="1400" b="0" dirty="0" err="1">
                <a:cs typeface="Arial"/>
              </a:rPr>
              <a:t>requirements</a:t>
            </a:r>
            <a:endParaRPr lang="nb-NO" sz="1400" b="0" dirty="0" err="1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EA44F99-DF5E-42FB-8FBD-743407233C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sz="1100" dirty="0">
              <a:ea typeface="ヒラギノ角ゴ Pro W3"/>
              <a:cs typeface="+mn-lt"/>
            </a:endParaRPr>
          </a:p>
          <a:p>
            <a:pPr marL="271145" indent="-271145"/>
            <a:endParaRPr lang="nb-NO" dirty="0">
              <a:cs typeface="Arial"/>
            </a:endParaRPr>
          </a:p>
        </p:txBody>
      </p:sp>
      <p:pic>
        <p:nvPicPr>
          <p:cNvPr id="7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02BBA5BE-CA8C-4F53-A79B-72E8F3CE7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58" y="980788"/>
            <a:ext cx="3051515" cy="4231072"/>
          </a:xfrm>
          <a:prstGeom prst="rect">
            <a:avLst/>
          </a:prstGeom>
        </p:spPr>
      </p:pic>
      <p:pic>
        <p:nvPicPr>
          <p:cNvPr id="9" name="Bilde 9">
            <a:extLst>
              <a:ext uri="{FF2B5EF4-FFF2-40B4-BE49-F238E27FC236}">
                <a16:creationId xmlns:a16="http://schemas.microsoft.com/office/drawing/2014/main" id="{FDD88257-9E41-402C-BDAB-8083CFF61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503" y="999150"/>
            <a:ext cx="1473104" cy="73040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EB5AD5F-E374-4C0C-9ACF-8711348F5648}"/>
              </a:ext>
            </a:extLst>
          </p:cNvPr>
          <p:cNvSpPr txBox="1"/>
          <p:nvPr/>
        </p:nvSpPr>
        <p:spPr>
          <a:xfrm>
            <a:off x="107504" y="5346246"/>
            <a:ext cx="390229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000" dirty="0">
                <a:solidFill>
                  <a:srgbClr val="0070C0"/>
                </a:solidFill>
                <a:latin typeface="Arial"/>
                <a:ea typeface="Segoe UI"/>
                <a:cs typeface="Segoe UI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Source: https://www.openaire.eu/research-data-how-to-license/</a:t>
            </a:r>
            <a:endParaRPr lang="nb-NO" sz="1000" dirty="0">
              <a:solidFill>
                <a:srgbClr val="0070C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pic>
        <p:nvPicPr>
          <p:cNvPr id="11" name="Bilde 11">
            <a:extLst>
              <a:ext uri="{FF2B5EF4-FFF2-40B4-BE49-F238E27FC236}">
                <a16:creationId xmlns:a16="http://schemas.microsoft.com/office/drawing/2014/main" id="{25FF3BC9-4139-42AC-8DF2-7B66CE110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980788"/>
            <a:ext cx="3189287" cy="4231072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5A6029C-19B7-41A4-B8D5-B11FC4013921}"/>
              </a:ext>
            </a:extLst>
          </p:cNvPr>
          <p:cNvSpPr txBox="1"/>
          <p:nvPr/>
        </p:nvSpPr>
        <p:spPr>
          <a:xfrm flipH="1">
            <a:off x="4283968" y="4702894"/>
            <a:ext cx="4903608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 sz="1000" dirty="0">
              <a:latin typeface="Arial"/>
              <a:ea typeface="ヒラギノ角ゴ Pro W3"/>
              <a:cs typeface="Arial"/>
            </a:endParaRPr>
          </a:p>
          <a:p>
            <a:endParaRPr lang="nb-NO" sz="1000" dirty="0">
              <a:latin typeface="Arial"/>
              <a:ea typeface="ヒラギノ角ゴ Pro W3"/>
              <a:cs typeface="Arial"/>
            </a:endParaRPr>
          </a:p>
          <a:p>
            <a:endParaRPr lang="nb-NO" sz="1000" dirty="0">
              <a:latin typeface="Arial"/>
              <a:ea typeface="ヒラギノ角ゴ Pro W3"/>
              <a:cs typeface="Arial"/>
            </a:endParaRPr>
          </a:p>
          <a:p>
            <a:r>
              <a:rPr lang="nb-NO" sz="1000" dirty="0">
                <a:solidFill>
                  <a:srgbClr val="0070C0"/>
                </a:solidFill>
                <a:latin typeface="Arial"/>
                <a:ea typeface="ヒラギノ角ゴ Pro W3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Source: https://www.uio.no/for-ansatte/arbeidsstotte/fa/regelverk-og-forskningsetikk/etikk/index.html</a:t>
            </a:r>
            <a:endParaRPr lang="nb-NO" sz="1000" dirty="0">
              <a:solidFill>
                <a:srgbClr val="0070C0"/>
              </a:solidFill>
              <a:latin typeface="Arial"/>
              <a:ea typeface="ヒラギノ角ゴ Pro W3"/>
              <a:cs typeface="Arial"/>
            </a:endParaRPr>
          </a:p>
          <a:p>
            <a:endParaRPr lang="nb-NO" sz="1000" dirty="0"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785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0901AD-3023-554B-8A07-FD859A4B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B531ED-8E5C-D642-9B8F-62086C98B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B1DB583-3A8A-4A48-B2AB-4B2231E46C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B64AA10-B5B1-6C4B-A229-CD787D3BB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05805" y="3289548"/>
            <a:ext cx="4041775" cy="533135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https://www.openaire.eu/research-data-how-to-license/</a:t>
            </a:r>
            <a:endParaRPr lang="nb-NO" dirty="0">
              <a:solidFill>
                <a:srgbClr val="0070C0"/>
              </a:solidFill>
            </a:endParaRPr>
          </a:p>
          <a:p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6B78B51E-5031-9B4D-8C3B-FA708446AC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04835" y="993530"/>
            <a:ext cx="4213565" cy="4240234"/>
          </a:xfrm>
        </p:spPr>
      </p:pic>
      <p:pic>
        <p:nvPicPr>
          <p:cNvPr id="9" name="Bilde 9">
            <a:extLst>
              <a:ext uri="{FF2B5EF4-FFF2-40B4-BE49-F238E27FC236}">
                <a16:creationId xmlns:a16="http://schemas.microsoft.com/office/drawing/2014/main" id="{0442651A-9081-DF42-9369-CBE298FE5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181366"/>
            <a:ext cx="1640137" cy="8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85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Sharing</a:t>
            </a:r>
            <a:r>
              <a:rPr lang="nb-NO" dirty="0"/>
              <a:t> and </a:t>
            </a:r>
            <a:r>
              <a:rPr lang="nb-NO" dirty="0" err="1"/>
              <a:t>Archiving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62000" y="1849388"/>
          <a:ext cx="5034136" cy="3486051"/>
        </p:xfrm>
        <a:graphic>
          <a:graphicData uri="http://schemas.openxmlformats.org/drawingml/2006/table">
            <a:tbl>
              <a:tblPr firstRow="1" firstCol="1" bandRow="1"/>
              <a:tblGrid>
                <a:gridCol w="5034136">
                  <a:extLst>
                    <a:ext uri="{9D8B030D-6E8A-4147-A177-3AD203B41FA5}">
                      <a16:colId xmlns:a16="http://schemas.microsoft.com/office/drawing/2014/main" val="2674754808"/>
                    </a:ext>
                  </a:extLst>
                </a:gridCol>
              </a:tblGrid>
              <a:tr h="754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Afterlife</a:t>
                      </a: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nb-N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</a:t>
                      </a:r>
                    </a:p>
                    <a:p>
                      <a:pPr marL="285750" marR="0" lvl="0" indent="-28575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Will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(have to)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deleted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after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finished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it is to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for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312714"/>
                  </a:ext>
                </a:extLst>
              </a:tr>
              <a:tr h="754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Sharing</a:t>
                      </a:r>
                      <a:endParaRPr lang="nb-N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openly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it is sensitive,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it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under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certain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restrictions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598109"/>
                  </a:ext>
                </a:extLst>
              </a:tr>
              <a:tr h="1333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Archiving</a:t>
                      </a:r>
                      <a:endParaRPr lang="nb-NO" sz="18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3629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is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kept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nb-NO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shared</a:t>
                      </a: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in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which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archive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nb-NO" sz="16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stored</a:t>
                      </a:r>
                      <a:r>
                        <a:rPr lang="nb-NO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00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69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FBFFD4-E02E-114E-926D-AD54B9E8D5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3568" y="1633364"/>
            <a:ext cx="4278957" cy="3446636"/>
          </a:xfrm>
        </p:spPr>
        <p:txBody>
          <a:bodyPr/>
          <a:lstStyle/>
          <a:p>
            <a:pPr marL="0" indent="0">
              <a:buNone/>
            </a:pP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List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of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archives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3"/>
              </a:rPr>
              <a:t>re3data.org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 a global list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of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archives</a:t>
            </a:r>
            <a:endParaRPr lang="nb-NO" sz="2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4"/>
              </a:rPr>
              <a:t>Zenodo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 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EU’s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</a:t>
            </a:r>
            <a:endParaRPr lang="nb-NO" sz="2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5"/>
              </a:rPr>
              <a:t>NSD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 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national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archives</a:t>
            </a:r>
            <a:endParaRPr lang="nb-NO" sz="2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The Norwegian e-</a:t>
            </a:r>
            <a:r>
              <a:rPr lang="nb-NO" sz="2000" u="sng" kern="1200" dirty="0" err="1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infrastructure</a:t>
            </a: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 for </a:t>
            </a:r>
            <a:r>
              <a:rPr lang="nb-NO" sz="2000" u="sng" kern="1200" dirty="0" err="1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research</a:t>
            </a: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 &amp; </a:t>
            </a:r>
            <a:r>
              <a:rPr lang="nb-NO" sz="2000" u="sng" kern="1200" dirty="0" err="1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Education</a:t>
            </a: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: </a:t>
            </a:r>
            <a:endParaRPr lang="nb-NO" sz="2000" u="sng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0" indent="0">
              <a:buNone/>
            </a:pP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  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national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archives</a:t>
            </a:r>
            <a:endParaRPr lang="nb-NO" sz="2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20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7"/>
              </a:rPr>
              <a:t>DataverseNO 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national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</a:t>
            </a:r>
            <a:endParaRPr lang="nb-NO" sz="20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CB65A9-1CF6-C748-BFC9-32DCFAE36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0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58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nb-NO" dirty="0" err="1"/>
              <a:t>Responsibilities</a:t>
            </a:r>
            <a:r>
              <a:rPr lang="nb-NO" dirty="0"/>
              <a:t> and Resources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45776" y="1650400"/>
          <a:ext cx="7941006" cy="2934970"/>
        </p:xfrm>
        <a:graphic>
          <a:graphicData uri="http://schemas.openxmlformats.org/drawingml/2006/table">
            <a:tbl>
              <a:tblPr firstRow="1" firstCol="1" bandRow="1"/>
              <a:tblGrid>
                <a:gridCol w="7941006">
                  <a:extLst>
                    <a:ext uri="{9D8B030D-6E8A-4147-A177-3AD203B41FA5}">
                      <a16:colId xmlns:a16="http://schemas.microsoft.com/office/drawing/2014/main" val="73950230"/>
                    </a:ext>
                  </a:extLst>
                </a:gridCol>
              </a:tblGrid>
              <a:tr h="552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Who is </a:t>
                      </a:r>
                      <a:r>
                        <a:rPr lang="nb-NO" sz="180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responsible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for data management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throughout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period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?</a:t>
                      </a:r>
                      <a:endParaRPr lang="nb-NO" sz="18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316944"/>
                  </a:ext>
                </a:extLst>
              </a:tr>
              <a:tr h="552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Who is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responsible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for data management and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archiving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after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 is </a:t>
                      </a:r>
                      <a:r>
                        <a:rPr lang="nb-NO" sz="180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finished</a:t>
                      </a:r>
                      <a:r>
                        <a:rPr lang="nb-NO" sz="1800" baseline="0" dirty="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?</a:t>
                      </a:r>
                      <a:endParaRPr lang="nb-NO" sz="18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770390"/>
                  </a:ext>
                </a:extLst>
              </a:tr>
              <a:tr h="1104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resources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including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costs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etc.)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needed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data management 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including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backup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management and </a:t>
                      </a: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clean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-up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activities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term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archiving</a:t>
                      </a: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764831"/>
                  </a:ext>
                </a:extLst>
              </a:tr>
              <a:tr h="552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resources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needed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throughout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b-NO" sz="1800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nb-NO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542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10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2979F3F-070B-904B-96CD-44068774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56"/>
            <a:ext cx="9144000" cy="531614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FD8CFB2-DB20-D347-9E69-7E2BEDDAF175}"/>
              </a:ext>
            </a:extLst>
          </p:cNvPr>
          <p:cNvSpPr txBox="1"/>
          <p:nvPr/>
        </p:nvSpPr>
        <p:spPr>
          <a:xfrm>
            <a:off x="37131" y="5344613"/>
            <a:ext cx="4536504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From: https://dmponline.dcc.ac.uk/public_plans</a:t>
            </a:r>
            <a:endParaRPr lang="nb-NO" dirty="0">
              <a:solidFill>
                <a:srgbClr val="FFC000"/>
              </a:solidFill>
            </a:endParaRPr>
          </a:p>
          <a:p>
            <a:endParaRPr lang="nb-NO" dirty="0"/>
          </a:p>
        </p:txBody>
      </p:sp>
      <p:sp>
        <p:nvSpPr>
          <p:cNvPr id="7" name="Høyrepil med stripe 6">
            <a:extLst>
              <a:ext uri="{FF2B5EF4-FFF2-40B4-BE49-F238E27FC236}">
                <a16:creationId xmlns:a16="http://schemas.microsoft.com/office/drawing/2014/main" id="{10D4CEF4-FB97-3C4A-833A-A377F2238DDE}"/>
              </a:ext>
            </a:extLst>
          </p:cNvPr>
          <p:cNvSpPr/>
          <p:nvPr/>
        </p:nvSpPr>
        <p:spPr bwMode="auto">
          <a:xfrm>
            <a:off x="2771800" y="5089748"/>
            <a:ext cx="504056" cy="72008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126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Learning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the course, you:</a:t>
            </a:r>
          </a:p>
          <a:p>
            <a:pPr marL="457200" indent="-457200">
              <a:buAutoNum type="arabicPeriod"/>
            </a:pPr>
            <a:r>
              <a:rPr lang="en-US" dirty="0"/>
              <a:t>Will be familiar with the concept of the data management plan</a:t>
            </a:r>
          </a:p>
          <a:p>
            <a:pPr marL="457200" indent="-457200">
              <a:buAutoNum type="arabicPeriod"/>
            </a:pPr>
            <a:r>
              <a:rPr lang="en-US" dirty="0"/>
              <a:t>Know the </a:t>
            </a:r>
            <a:r>
              <a:rPr lang="en-US" dirty="0" err="1"/>
              <a:t>UiO</a:t>
            </a:r>
            <a:r>
              <a:rPr lang="en-US" dirty="0"/>
              <a:t> requirements for data management planning</a:t>
            </a:r>
          </a:p>
          <a:p>
            <a:pPr marL="457200" indent="-457200">
              <a:buAutoNum type="arabicPeriod"/>
            </a:pPr>
            <a:r>
              <a:rPr lang="en-US" dirty="0"/>
              <a:t>Know how to create a data management plan for your project(s)</a:t>
            </a:r>
          </a:p>
          <a:p>
            <a:pPr marL="271145" indent="-271145"/>
            <a:endParaRPr lang="en-US" dirty="0"/>
          </a:p>
          <a:p>
            <a:pPr marL="271145" indent="-27114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5322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person, mann, mørk, briller&#10;&#10;Automatisk generert beskrivelse">
            <a:extLst>
              <a:ext uri="{FF2B5EF4-FFF2-40B4-BE49-F238E27FC236}">
                <a16:creationId xmlns:a16="http://schemas.microsoft.com/office/drawing/2014/main" id="{86F68721-7EF5-4652-98FC-1749BAEA2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0" b="558"/>
          <a:stretch/>
        </p:blipFill>
        <p:spPr>
          <a:xfrm>
            <a:off x="20" y="10"/>
            <a:ext cx="9143980" cy="5714990"/>
          </a:xfrm>
          <a:prstGeom prst="rect">
            <a:avLst/>
          </a:prstGeom>
          <a:noFill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0B427F7-9DC1-4076-890E-AA9D9393A4C0}"/>
              </a:ext>
            </a:extLst>
          </p:cNvPr>
          <p:cNvSpPr txBox="1"/>
          <p:nvPr/>
        </p:nvSpPr>
        <p:spPr>
          <a:xfrm>
            <a:off x="576703" y="301564"/>
            <a:ext cx="2863002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ヒラギノ角ゴ Pro W3"/>
                <a:cs typeface="Arial"/>
              </a:rPr>
              <a:t>Times change – projects change ...</a:t>
            </a:r>
            <a:endParaRPr lang="nb-NO" dirty="0">
              <a:latin typeface="Arial"/>
              <a:ea typeface="ヒラギノ角ゴ Pro W3"/>
              <a:cs typeface="Arial"/>
            </a:endParaRPr>
          </a:p>
          <a:p>
            <a:r>
              <a:rPr lang="en-US">
                <a:latin typeface="Arial"/>
                <a:ea typeface="ヒラギノ角ゴ Pro W3"/>
                <a:cs typeface="Arial"/>
              </a:rPr>
              <a:t>Adapt your DMP regularly </a:t>
            </a:r>
            <a:endParaRPr lang="nb-NO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7778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593EDF-D3D9-A54B-8FCC-4620598C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2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 descr="Et bilde som inneholder rom, liten, sitter, foran&#10;&#10;Automatisk generert beskrivelse">
            <a:extLst>
              <a:ext uri="{FF2B5EF4-FFF2-40B4-BE49-F238E27FC236}">
                <a16:creationId xmlns:a16="http://schemas.microsoft.com/office/drawing/2014/main" id="{762B295A-D70D-44D4-806D-25CB20FDB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20" r="2" b="2"/>
          <a:stretch/>
        </p:blipFill>
        <p:spPr>
          <a:xfrm>
            <a:off x="-26320" y="-1168"/>
            <a:ext cx="9193646" cy="5757861"/>
          </a:xfrm>
          <a:prstGeom prst="rect">
            <a:avLst/>
          </a:prstGeom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EF4252B-51EC-4AB3-A299-81B8EC90AABE}"/>
              </a:ext>
            </a:extLst>
          </p:cNvPr>
          <p:cNvSpPr txBox="1"/>
          <p:nvPr/>
        </p:nvSpPr>
        <p:spPr>
          <a:xfrm>
            <a:off x="3410055" y="2790644"/>
            <a:ext cx="2533543" cy="1768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 dirty="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45328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>
            <a:extLst>
              <a:ext uri="{FF2B5EF4-FFF2-40B4-BE49-F238E27FC236}">
                <a16:creationId xmlns:a16="http://schemas.microsoft.com/office/drawing/2014/main" id="{5EC59ED9-7D88-422C-8212-2278A6163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772" y="321095"/>
            <a:ext cx="4978743" cy="5172254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A08E3D6-9CFF-46C9-A601-32A1220F5090}"/>
              </a:ext>
            </a:extLst>
          </p:cNvPr>
          <p:cNvSpPr txBox="1"/>
          <p:nvPr/>
        </p:nvSpPr>
        <p:spPr>
          <a:xfrm>
            <a:off x="5335895" y="4300267"/>
            <a:ext cx="42048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 err="1">
                <a:latin typeface="Arial"/>
                <a:ea typeface="ヒラギノ角ゴ Pro W3"/>
                <a:cs typeface="Arial"/>
              </a:rPr>
              <a:t>Contact</a:t>
            </a:r>
            <a:r>
              <a:rPr lang="nb-NO" dirty="0">
                <a:latin typeface="Arial"/>
                <a:ea typeface="ヒラギノ角ゴ Pro W3"/>
                <a:cs typeface="Arial"/>
              </a:rPr>
              <a:t> </a:t>
            </a:r>
            <a:r>
              <a:rPr lang="nb-NO" dirty="0" err="1">
                <a:latin typeface="Arial"/>
                <a:ea typeface="ヒラギノ角ゴ Pro W3"/>
                <a:cs typeface="Arial"/>
              </a:rPr>
              <a:t>us</a:t>
            </a:r>
            <a:r>
              <a:rPr lang="nb-NO" dirty="0">
                <a:latin typeface="Arial"/>
                <a:ea typeface="ヒラギノ角ゴ Pro W3"/>
                <a:cs typeface="Arial"/>
              </a:rPr>
              <a:t> at: </a:t>
            </a:r>
            <a:r>
              <a:rPr lang="nb-NO" dirty="0">
                <a:latin typeface="Arial"/>
                <a:ea typeface="ヒラギノ角ゴ Pro W3"/>
                <a:cs typeface="Arial"/>
                <a:hlinkClick r:id="rId4"/>
              </a:rPr>
              <a:t>research-data@uio.no</a:t>
            </a:r>
            <a:endParaRPr lang="nb-NO" dirty="0">
              <a:latin typeface="Arial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03177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 management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145" indent="-271145">
              <a:buFont typeface="Wingdings"/>
              <a:buChar char="ü"/>
            </a:pPr>
            <a:r>
              <a:rPr lang="nb-NO" dirty="0"/>
              <a:t>  Data management – </a:t>
            </a:r>
            <a:r>
              <a:rPr lang="nb-NO" dirty="0" err="1"/>
              <a:t>brief</a:t>
            </a:r>
            <a:r>
              <a:rPr lang="nb-NO" dirty="0"/>
              <a:t> </a:t>
            </a:r>
            <a:r>
              <a:rPr lang="nb-NO" dirty="0" err="1"/>
              <a:t>background</a:t>
            </a:r>
            <a:endParaRPr lang="nb-NO" dirty="0"/>
          </a:p>
          <a:p>
            <a:pPr marL="588645" lvl="1">
              <a:buFont typeface="Wingdings"/>
              <a:buChar char="ü"/>
            </a:pPr>
            <a:r>
              <a:rPr lang="nb-NO" dirty="0"/>
              <a:t>Research </a:t>
            </a:r>
            <a:r>
              <a:rPr lang="nb-NO" dirty="0" err="1"/>
              <a:t>life</a:t>
            </a:r>
            <a:r>
              <a:rPr lang="nb-NO" dirty="0"/>
              <a:t> </a:t>
            </a:r>
            <a:r>
              <a:rPr lang="nb-NO" dirty="0" err="1"/>
              <a:t>ycle</a:t>
            </a:r>
          </a:p>
          <a:p>
            <a:pPr marL="588645" lvl="1">
              <a:buFont typeface="Wingdings"/>
              <a:buChar char="ü"/>
            </a:pPr>
            <a:r>
              <a:rPr lang="nb-NO" dirty="0"/>
              <a:t>FAIR</a:t>
            </a:r>
          </a:p>
          <a:p>
            <a:pPr marL="271145" indent="-271145">
              <a:buFont typeface="Wingdings"/>
              <a:buChar char="ü"/>
            </a:pPr>
            <a:r>
              <a:rPr lang="nb-NO" dirty="0"/>
              <a:t> </a:t>
            </a:r>
            <a:r>
              <a:rPr lang="nb-NO" dirty="0" err="1"/>
              <a:t>What</a:t>
            </a:r>
            <a:r>
              <a:rPr lang="nb-NO" dirty="0"/>
              <a:t> is a data management plan?</a:t>
            </a:r>
          </a:p>
          <a:p>
            <a:pPr marL="271145" indent="-271145">
              <a:buFont typeface="Wingdings"/>
              <a:buChar char="ü"/>
            </a:pPr>
            <a:r>
              <a:rPr lang="nb-NO" dirty="0"/>
              <a:t> </a:t>
            </a:r>
            <a:r>
              <a:rPr lang="nb-NO" dirty="0" err="1"/>
              <a:t>Why</a:t>
            </a:r>
            <a:r>
              <a:rPr lang="nb-NO" dirty="0"/>
              <a:t> do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?</a:t>
            </a:r>
          </a:p>
          <a:p>
            <a:pPr marL="588645" lvl="1">
              <a:buFont typeface="Wingdings"/>
              <a:buChar char="ü"/>
            </a:pPr>
            <a:r>
              <a:rPr lang="nb-NO" dirty="0"/>
              <a:t>Personal </a:t>
            </a:r>
            <a:r>
              <a:rPr lang="nb-NO" dirty="0" err="1"/>
              <a:t>motivations</a:t>
            </a:r>
            <a:endParaRPr lang="nb-NO" dirty="0"/>
          </a:p>
          <a:p>
            <a:pPr marL="588645" lvl="1">
              <a:buFont typeface="Wingdings"/>
              <a:buChar char="ü"/>
            </a:pPr>
            <a:r>
              <a:rPr lang="nb-NO" dirty="0" err="1"/>
              <a:t>Requirements</a:t>
            </a:r>
            <a:r>
              <a:rPr lang="nb-NO" dirty="0"/>
              <a:t> – UiO policy and </a:t>
            </a:r>
            <a:r>
              <a:rPr lang="nb-NO" dirty="0" err="1"/>
              <a:t>mention</a:t>
            </a:r>
            <a:r>
              <a:rPr lang="nb-NO" dirty="0"/>
              <a:t> NFR - EU</a:t>
            </a:r>
          </a:p>
          <a:p>
            <a:pPr marL="271145" indent="-271145">
              <a:buFont typeface="Wingdings"/>
              <a:buChar char="ü"/>
            </a:pPr>
            <a:r>
              <a:rPr lang="nb-NO" dirty="0"/>
              <a:t> 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tools</a:t>
            </a:r>
            <a:r>
              <a:rPr lang="nb-NO" dirty="0"/>
              <a:t> and </a:t>
            </a:r>
            <a:r>
              <a:rPr lang="nb-NO" dirty="0" err="1"/>
              <a:t>help</a:t>
            </a:r>
            <a:r>
              <a:rPr lang="nb-NO" dirty="0"/>
              <a:t> services do </a:t>
            </a:r>
            <a:r>
              <a:rPr lang="nb-NO" dirty="0" err="1"/>
              <a:t>resarchers</a:t>
            </a:r>
            <a:r>
              <a:rPr lang="nb-NO" dirty="0"/>
              <a:t> have </a:t>
            </a:r>
            <a:r>
              <a:rPr lang="nb-NO" dirty="0" err="1"/>
              <a:t>access</a:t>
            </a:r>
            <a:r>
              <a:rPr lang="nb-NO" dirty="0"/>
              <a:t> to for </a:t>
            </a:r>
            <a:r>
              <a:rPr lang="nb-NO" dirty="0" err="1"/>
              <a:t>help</a:t>
            </a:r>
            <a:r>
              <a:rPr lang="nb-NO" dirty="0"/>
              <a:t>?</a:t>
            </a:r>
          </a:p>
          <a:p>
            <a:pPr marL="363220" lvl="1" indent="0">
              <a:buNone/>
            </a:pPr>
            <a:endParaRPr lang="nb-NO" dirty="0"/>
          </a:p>
          <a:p>
            <a:pPr marL="271145" indent="-27114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52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9228"/>
            <a:ext cx="6336704" cy="4752528"/>
          </a:xfrm>
        </p:spPr>
      </p:pic>
      <p:sp>
        <p:nvSpPr>
          <p:cNvPr id="6" name="TextBox 5"/>
          <p:cNvSpPr txBox="1"/>
          <p:nvPr/>
        </p:nvSpPr>
        <p:spPr>
          <a:xfrm>
            <a:off x="3211678" y="5322053"/>
            <a:ext cx="5471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Source: UiT: https://uit.no/forskning/art?dim=236443&amp;p_document_id=521580</a:t>
            </a:r>
          </a:p>
        </p:txBody>
      </p:sp>
    </p:spTree>
    <p:extLst>
      <p:ext uri="{BB962C8B-B14F-4D97-AF65-F5344CB8AC3E}">
        <p14:creationId xmlns:p14="http://schemas.microsoft.com/office/powerpoint/2010/main" val="401100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5280B86A-AEA3-4DB1-AA3F-EB9A49A9D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1" y="576623"/>
            <a:ext cx="7577089" cy="4915199"/>
          </a:xfrm>
          <a:prstGeom prst="rect">
            <a:avLst/>
          </a:prstGeom>
        </p:spPr>
      </p:pic>
      <p:pic>
        <p:nvPicPr>
          <p:cNvPr id="3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B8E5485C-437F-4E67-9A07-597D0549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719" y="610962"/>
            <a:ext cx="2743020" cy="8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8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319236"/>
            <a:ext cx="7921625" cy="954088"/>
          </a:xfrm>
        </p:spPr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is a Data Management Plan (DMP)?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31" y="1235119"/>
            <a:ext cx="4265934" cy="3757014"/>
          </a:xfrm>
        </p:spPr>
      </p:pic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129226" y="1876964"/>
            <a:ext cx="4326596" cy="31177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DMP is a document that describes how research data is to be managed both during a research project and after it has been completed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2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799" y="271264"/>
            <a:ext cx="7921625" cy="954088"/>
          </a:xfrm>
        </p:spPr>
        <p:txBody>
          <a:bodyPr/>
          <a:lstStyle/>
          <a:p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1316"/>
            <a:ext cx="7924800" cy="3878684"/>
          </a:xfrm>
        </p:spPr>
        <p:txBody>
          <a:bodyPr/>
          <a:lstStyle/>
          <a:p>
            <a:pPr marL="271145" indent="-271145"/>
            <a:endParaRPr lang="en-GB" dirty="0"/>
          </a:p>
          <a:p>
            <a:pPr marL="588645" lvl="1"/>
            <a:endParaRPr lang="en-GB" dirty="0"/>
          </a:p>
          <a:p>
            <a:pPr marL="271145" indent="-271145"/>
            <a:endParaRPr lang="en-GB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0D2606E-A26E-460D-ABB8-602516B3EC6F}"/>
              </a:ext>
            </a:extLst>
          </p:cNvPr>
          <p:cNvSpPr txBox="1"/>
          <p:nvPr/>
        </p:nvSpPr>
        <p:spPr>
          <a:xfrm>
            <a:off x="3200399" y="2628899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C6EA239-5AB0-43FC-A1F9-5D2945566316}"/>
              </a:ext>
            </a:extLst>
          </p:cNvPr>
          <p:cNvSpPr txBox="1"/>
          <p:nvPr/>
        </p:nvSpPr>
        <p:spPr>
          <a:xfrm>
            <a:off x="247246" y="523218"/>
            <a:ext cx="536390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dirty="0">
                <a:latin typeface="Arial"/>
                <a:ea typeface="ヒラギノ角ゴ Pro W3"/>
                <a:cs typeface="Arial"/>
              </a:rPr>
              <a:t>Why do you need a DMP?</a:t>
            </a:r>
            <a:endParaRPr lang="nb-NO" sz="2000" b="1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latin typeface="Arial"/>
                <a:ea typeface="ヒラギノ角ゴ Pro W3"/>
                <a:cs typeface="Arial"/>
              </a:rPr>
              <a:t>By planning well you can save time</a:t>
            </a:r>
            <a:r>
              <a:rPr lang="nb-NO" dirty="0">
                <a:latin typeface="Arial"/>
                <a:ea typeface="ヒラギノ角ゴ Pro W3"/>
                <a:cs typeface="Arial"/>
              </a:rPr>
              <a:t>​</a:t>
            </a:r>
            <a:endParaRPr lang="nb-NO" dirty="0">
              <a:latin typeface="Arial"/>
              <a:ea typeface="ヒラギノ角ゴ Pro W3"/>
            </a:endParaRPr>
          </a:p>
          <a:p>
            <a:endParaRPr lang="en-GB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latin typeface="Arial"/>
                <a:ea typeface="ヒラギノ角ゴ Pro W3"/>
                <a:cs typeface="Arial"/>
              </a:rPr>
              <a:t>Research project planning will get easier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  <a:endParaRPr lang="en-US" dirty="0"/>
          </a:p>
          <a:p>
            <a:pPr lvl="1" indent="0"/>
            <a:r>
              <a:rPr lang="en-GB" dirty="0">
                <a:latin typeface="Arial"/>
                <a:ea typeface="ヒラギノ角ゴ Pro W3"/>
                <a:cs typeface="Arial"/>
              </a:rPr>
              <a:t>-Identifying resource requirements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pPr lvl="1" indent="0"/>
            <a:r>
              <a:rPr lang="en-GB" dirty="0">
                <a:latin typeface="Arial"/>
                <a:ea typeface="ヒラギノ角ゴ Pro W3"/>
                <a:cs typeface="Arial"/>
              </a:rPr>
              <a:t>-Easier to identify time dependencies or problems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endParaRPr lang="en-GB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latin typeface="Arial"/>
                <a:ea typeface="ヒラギノ角ゴ Pro W3"/>
                <a:cs typeface="Arial"/>
              </a:rPr>
              <a:t>Keep track of your data throughout and after your project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  <a:endParaRPr lang="en-US" dirty="0"/>
          </a:p>
          <a:p>
            <a:endParaRPr lang="en-GB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latin typeface="Arial"/>
                <a:ea typeface="ヒラギノ角ゴ Pro W3"/>
                <a:cs typeface="Arial"/>
              </a:rPr>
              <a:t>When applying for funding, having a DMP will be beneficial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  <a:endParaRPr lang="en-US" dirty="0"/>
          </a:p>
          <a:p>
            <a:endParaRPr lang="en-US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latin typeface="Arial"/>
                <a:ea typeface="ヒラギノ角ゴ Pro W3"/>
                <a:cs typeface="Arial"/>
              </a:rPr>
              <a:t>Make your data FAIR and reusable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endParaRPr lang="en-US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latin typeface="Arial"/>
                <a:ea typeface="ヒラギノ角ゴ Pro W3"/>
                <a:cs typeface="Arial"/>
              </a:rPr>
              <a:t>Comply with any funder requirements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endParaRPr lang="en-US" dirty="0">
              <a:latin typeface="Arial"/>
              <a:ea typeface="ヒラギノ角ゴ Pro W3"/>
              <a:cs typeface="Arial"/>
            </a:endParaRPr>
          </a:p>
          <a:p>
            <a:r>
              <a:rPr lang="en-GB" dirty="0">
                <a:solidFill>
                  <a:srgbClr val="00B050"/>
                </a:solidFill>
                <a:latin typeface="Arial"/>
                <a:ea typeface="ヒラギノ角ゴ Pro W3"/>
                <a:cs typeface="Arial"/>
              </a:rPr>
              <a:t>If/when sharing data gives you credit in research assessment schemes and when seeking career opportunities</a:t>
            </a:r>
          </a:p>
        </p:txBody>
      </p:sp>
      <p:pic>
        <p:nvPicPr>
          <p:cNvPr id="8" name="Bilde 8" descr="Et bilde som inneholder bord, del, foto, sitter&#10;&#10;Automatisk generert beskrivelse">
            <a:extLst>
              <a:ext uri="{FF2B5EF4-FFF2-40B4-BE49-F238E27FC236}">
                <a16:creationId xmlns:a16="http://schemas.microsoft.com/office/drawing/2014/main" id="{35162855-E912-4859-B0A6-15D40EFC7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489" y="2663284"/>
            <a:ext cx="4085699" cy="28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1236"/>
            <a:ext cx="7921625" cy="954088"/>
          </a:xfrm>
        </p:spPr>
        <p:txBody>
          <a:bodyPr/>
          <a:lstStyle/>
          <a:p>
            <a:r>
              <a:rPr lang="en-GB" dirty="0"/>
              <a:t>UiO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35324"/>
            <a:ext cx="7924800" cy="364467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Research data shall be provided with a data management plan</a:t>
            </a:r>
          </a:p>
          <a:p>
            <a:pPr marL="271145" indent="-271145"/>
            <a:endParaRPr lang="en-US" sz="2000" dirty="0"/>
          </a:p>
          <a:p>
            <a:pPr marL="271145" indent="-271145"/>
            <a:r>
              <a:rPr lang="en-US" sz="2000" dirty="0"/>
              <a:t>The DMP is a document that describes how the data is to be managed both during the research project and after it has been completed </a:t>
            </a:r>
          </a:p>
          <a:p>
            <a:pPr marL="271145" indent="-271145"/>
            <a:r>
              <a:rPr lang="en-US" sz="2000" dirty="0"/>
              <a:t>The DMP shall describe how the data should be made available in accordance with international standards</a:t>
            </a:r>
          </a:p>
          <a:p>
            <a:pPr marL="271145" indent="-271145"/>
            <a:r>
              <a:rPr lang="en-US" sz="2000" dirty="0"/>
              <a:t>The scientific staff shall have a conscious attitude as to how research data considered as not having long-term value should be managed or destroyed after a certain period of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233764"/>
            <a:ext cx="76658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Source: https://www.uio.no/english/for-employees/support/research/research-data-management/policies-and-guidelines/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201" y="40808"/>
            <a:ext cx="1416452" cy="14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7689"/>
      </p:ext>
    </p:extLst>
  </p:cSld>
  <p:clrMapOvr>
    <a:masterClrMapping/>
  </p:clrMapOvr>
</p:sld>
</file>

<file path=ppt/theme/theme1.xml><?xml version="1.0" encoding="utf-8"?>
<a:theme xmlns:a="http://schemas.openxmlformats.org/drawingml/2006/main" name="BioViten-Norsk16_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420292B31F4141A0B8A0AF55413D2B" ma:contentTypeVersion="8" ma:contentTypeDescription="Opprett et nytt dokument." ma:contentTypeScope="" ma:versionID="a0cf80512cd2a470101d00310949b48d">
  <xsd:schema xmlns:xsd="http://www.w3.org/2001/XMLSchema" xmlns:xs="http://www.w3.org/2001/XMLSchema" xmlns:p="http://schemas.microsoft.com/office/2006/metadata/properties" xmlns:ns2="79a082ae-b1de-4314-a5f5-4346290b89fa" targetNamespace="http://schemas.microsoft.com/office/2006/metadata/properties" ma:root="true" ma:fieldsID="f2d92a72503d9fe93be39cbb94526297" ns2:_="">
    <xsd:import namespace="79a082ae-b1de-4314-a5f5-4346290b8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082ae-b1de-4314-a5f5-4346290b89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06A2D7-B0B1-4EAF-9D87-3DE5698AE0F6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79a082ae-b1de-4314-a5f5-4346290b89fa"/>
    <ds:schemaRef ds:uri="http://purl.org/dc/terms/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B4B2CDD-1EC2-4C16-B49A-F1BD0D280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DF346F-DD81-4AFB-8910-F08F150031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082ae-b1de-4314-a5f5-4346290b8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BioViten-Norsk16_10</Template>
  <TotalTime>7488</TotalTime>
  <Words>1376</Words>
  <Application>Microsoft Office PowerPoint</Application>
  <PresentationFormat>On-screen Show (16:10)</PresentationFormat>
  <Paragraphs>228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Segoe UI</vt:lpstr>
      <vt:lpstr>Times New Roman</vt:lpstr>
      <vt:lpstr>Wingdings</vt:lpstr>
      <vt:lpstr>ヒラギノ角ゴ Pro W3</vt:lpstr>
      <vt:lpstr>BioViten-Norsk16_10</vt:lpstr>
      <vt:lpstr>Data management planning at UiO</vt:lpstr>
      <vt:lpstr>  Agenda</vt:lpstr>
      <vt:lpstr>Learning goals</vt:lpstr>
      <vt:lpstr>Data management planning</vt:lpstr>
      <vt:lpstr>PowerPoint Presentation</vt:lpstr>
      <vt:lpstr>PowerPoint Presentation</vt:lpstr>
      <vt:lpstr>What is a Data Management Plan (DMP)?</vt:lpstr>
      <vt:lpstr>  </vt:lpstr>
      <vt:lpstr>UiO guidelines</vt:lpstr>
      <vt:lpstr>Tools and support</vt:lpstr>
      <vt:lpstr>Examples of DMPs</vt:lpstr>
      <vt:lpstr>Resources</vt:lpstr>
      <vt:lpstr>Adapt Your Data Management Plan</vt:lpstr>
      <vt:lpstr>PowerPoint Presentation</vt:lpstr>
      <vt:lpstr>PowerPoint Presentation</vt:lpstr>
      <vt:lpstr>PowerPoint Presentation</vt:lpstr>
      <vt:lpstr>WHAT DO I INCLUDE IN A Data management plan? </vt:lpstr>
      <vt:lpstr>General Information</vt:lpstr>
      <vt:lpstr>Data Description</vt:lpstr>
      <vt:lpstr>Storage and security</vt:lpstr>
      <vt:lpstr>Access</vt:lpstr>
      <vt:lpstr>Organisation and Documentation  </vt:lpstr>
      <vt:lpstr>Legal and Ethical Aspects</vt:lpstr>
      <vt:lpstr>PowerPoint Presentation</vt:lpstr>
      <vt:lpstr>PowerPoint Presentation</vt:lpstr>
      <vt:lpstr>Sharing and Archiving</vt:lpstr>
      <vt:lpstr>PowerPoint Presentation</vt:lpstr>
      <vt:lpstr>Responsibilities and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 Baadsgaard Utigard</dc:creator>
  <cp:lastModifiedBy>Elin Stangeland</cp:lastModifiedBy>
  <cp:revision>878</cp:revision>
  <cp:lastPrinted>2018-10-02T11:34:01Z</cp:lastPrinted>
  <dcterms:created xsi:type="dcterms:W3CDTF">2016-03-17T12:27:52Z</dcterms:created>
  <dcterms:modified xsi:type="dcterms:W3CDTF">2020-10-16T11:44:30Z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0x01010083420292B31F4141A0B8A0AF55413D2B</vt:lpwstr>
  </property>
</Properties>
</file>