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6" r:id="rId5"/>
    <p:sldId id="269" r:id="rId6"/>
    <p:sldId id="267" r:id="rId7"/>
    <p:sldId id="264" r:id="rId8"/>
    <p:sldId id="270" r:id="rId9"/>
    <p:sldId id="272" r:id="rId10"/>
    <p:sldId id="280" r:id="rId11"/>
    <p:sldId id="312" r:id="rId12"/>
    <p:sldId id="326" r:id="rId13"/>
    <p:sldId id="325" r:id="rId14"/>
    <p:sldId id="316" r:id="rId15"/>
    <p:sldId id="324" r:id="rId16"/>
    <p:sldId id="284" r:id="rId17"/>
    <p:sldId id="302" r:id="rId18"/>
    <p:sldId id="287" r:id="rId19"/>
    <p:sldId id="257" r:id="rId20"/>
    <p:sldId id="258" r:id="rId21"/>
    <p:sldId id="277" r:id="rId22"/>
    <p:sldId id="306" r:id="rId23"/>
    <p:sldId id="259" r:id="rId24"/>
    <p:sldId id="328" r:id="rId25"/>
    <p:sldId id="329" r:id="rId26"/>
    <p:sldId id="310" r:id="rId27"/>
    <p:sldId id="327" r:id="rId28"/>
    <p:sldId id="322" r:id="rId29"/>
    <p:sldId id="261" r:id="rId30"/>
    <p:sldId id="323" r:id="rId31"/>
    <p:sldId id="330" r:id="rId32"/>
    <p:sldId id="262" r:id="rId33"/>
    <p:sldId id="289" r:id="rId34"/>
    <p:sldId id="314" r:id="rId35"/>
    <p:sldId id="307" r:id="rId36"/>
    <p:sldId id="263" r:id="rId37"/>
    <p:sldId id="321" r:id="rId38"/>
    <p:sldId id="309" r:id="rId39"/>
    <p:sldId id="278" r:id="rId40"/>
    <p:sldId id="331" r:id="rId41"/>
  </p:sldIdLst>
  <p:sldSz cx="9144000" cy="5715000" type="screen16x10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F0E1F2-0265-424E-85BB-426AFAB3F10E}">
          <p14:sldIdLst>
            <p14:sldId id="256"/>
            <p14:sldId id="269"/>
            <p14:sldId id="267"/>
          </p14:sldIdLst>
        </p14:section>
        <p14:section name="DMP introduction" id="{78115918-1CFC-4B63-A1A5-D247CCFE5189}">
          <p14:sldIdLst>
            <p14:sldId id="264"/>
            <p14:sldId id="270"/>
            <p14:sldId id="272"/>
            <p14:sldId id="280"/>
            <p14:sldId id="312"/>
            <p14:sldId id="326"/>
            <p14:sldId id="325"/>
            <p14:sldId id="316"/>
            <p14:sldId id="324"/>
            <p14:sldId id="284"/>
            <p14:sldId id="302"/>
            <p14:sldId id="287"/>
            <p14:sldId id="257"/>
            <p14:sldId id="258"/>
            <p14:sldId id="277"/>
            <p14:sldId id="306"/>
            <p14:sldId id="259"/>
            <p14:sldId id="328"/>
            <p14:sldId id="329"/>
            <p14:sldId id="310"/>
            <p14:sldId id="327"/>
            <p14:sldId id="322"/>
            <p14:sldId id="261"/>
            <p14:sldId id="323"/>
            <p14:sldId id="330"/>
            <p14:sldId id="262"/>
            <p14:sldId id="289"/>
            <p14:sldId id="314"/>
            <p14:sldId id="307"/>
            <p14:sldId id="263"/>
            <p14:sldId id="321"/>
            <p14:sldId id="309"/>
            <p14:sldId id="278"/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30" autoAdjust="0"/>
    <p:restoredTop sz="89281" autoAdjust="0"/>
  </p:normalViewPr>
  <p:slideViewPr>
    <p:cSldViewPr showGuides="1">
      <p:cViewPr varScale="1">
        <p:scale>
          <a:sx n="73" d="100"/>
          <a:sy n="73" d="100"/>
        </p:scale>
        <p:origin x="752" y="52"/>
      </p:cViewPr>
      <p:guideLst>
        <p:guide orient="horz" pos="180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-47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58" d="100"/>
          <a:sy n="158" d="100"/>
        </p:scale>
        <p:origin x="6880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svg"/><Relationship Id="rId1" Type="http://schemas.openxmlformats.org/officeDocument/2006/relationships/image" Target="../media/image10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svg"/><Relationship Id="rId1" Type="http://schemas.openxmlformats.org/officeDocument/2006/relationships/image" Target="../media/image10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892A9B-004C-4B42-BF93-ECF15FB1E61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AF7546B-FDA1-4B12-BFDB-45CFDD3270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following slides contain an outline for a general DMP as it is required by</a:t>
          </a:r>
          <a:endParaRPr lang="en-US" b="0" i="0" u="none" strike="noStrike" cap="none" baseline="0" noProof="0">
            <a:solidFill>
              <a:srgbClr val="010000"/>
            </a:solidFill>
            <a:latin typeface="Arial"/>
            <a:ea typeface="ヒラギノ角ゴ Pro W3"/>
            <a:cs typeface="Arial"/>
          </a:endParaRPr>
        </a:p>
      </dgm:t>
    </dgm:pt>
    <dgm:pt modelId="{F6BBBB6B-776F-42F8-B7D6-3DDAC060A84F}" type="parTrans" cxnId="{5119DCD6-01F7-418E-9725-B4537AC05B9B}">
      <dgm:prSet/>
      <dgm:spPr/>
      <dgm:t>
        <a:bodyPr/>
        <a:lstStyle/>
        <a:p>
          <a:endParaRPr lang="en-US"/>
        </a:p>
      </dgm:t>
    </dgm:pt>
    <dgm:pt modelId="{DF347FA9-44A4-4D05-B285-0420CB2F2FC9}" type="sibTrans" cxnId="{5119DCD6-01F7-418E-9725-B4537AC05B9B}">
      <dgm:prSet/>
      <dgm:spPr/>
      <dgm:t>
        <a:bodyPr/>
        <a:lstStyle/>
        <a:p>
          <a:endParaRPr lang="en-US"/>
        </a:p>
      </dgm:t>
    </dgm:pt>
    <dgm:pt modelId="{F31471AF-A766-42CF-98E5-723F5DE02F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Some funding agencies have their own templates and specifications, but address the same topics.</a:t>
          </a:r>
        </a:p>
      </dgm:t>
    </dgm:pt>
    <dgm:pt modelId="{91FB3EFE-48D0-4892-A8E6-2ECCA0EF2524}" type="parTrans" cxnId="{005DAE54-C5D0-4AF3-AFC9-1D2C9E00B85D}">
      <dgm:prSet/>
      <dgm:spPr/>
      <dgm:t>
        <a:bodyPr/>
        <a:lstStyle/>
        <a:p>
          <a:endParaRPr lang="en-US"/>
        </a:p>
      </dgm:t>
    </dgm:pt>
    <dgm:pt modelId="{A42AB3AB-D0EF-40A7-9221-5F4FF12E15EE}" type="sibTrans" cxnId="{005DAE54-C5D0-4AF3-AFC9-1D2C9E00B85D}">
      <dgm:prSet/>
      <dgm:spPr/>
      <dgm:t>
        <a:bodyPr/>
        <a:lstStyle/>
        <a:p>
          <a:endParaRPr lang="en-US"/>
        </a:p>
      </dgm:t>
    </dgm:pt>
    <dgm:pt modelId="{D8FD1AAD-5122-406C-B8A1-2346F3A5DDDE}" type="pres">
      <dgm:prSet presAssocID="{41892A9B-004C-4B42-BF93-ECF15FB1E61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E2F24D-4B0D-4696-B61E-C3533F3F6359}" type="pres">
      <dgm:prSet presAssocID="{8AF7546B-FDA1-4B12-BFDB-45CFDD3270AB}" presName="compNode" presStyleCnt="0"/>
      <dgm:spPr/>
    </dgm:pt>
    <dgm:pt modelId="{2497D82B-8C92-49DF-806E-570132106CF4}" type="pres">
      <dgm:prSet presAssocID="{8AF7546B-FDA1-4B12-BFDB-45CFDD3270AB}" presName="bgRect" presStyleLbl="bgShp" presStyleIdx="0" presStyleCnt="2"/>
      <dgm:spPr/>
    </dgm:pt>
    <dgm:pt modelId="{92114783-7C70-4BE9-A9F6-3F6B081003DD}" type="pres">
      <dgm:prSet presAssocID="{8AF7546B-FDA1-4B12-BFDB-45CFDD3270A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jector screen"/>
        </a:ext>
      </dgm:extLst>
    </dgm:pt>
    <dgm:pt modelId="{8B65ED2C-FFF6-4117-BD2D-04682DA2D9F8}" type="pres">
      <dgm:prSet presAssocID="{8AF7546B-FDA1-4B12-BFDB-45CFDD3270AB}" presName="spaceRect" presStyleCnt="0"/>
      <dgm:spPr/>
    </dgm:pt>
    <dgm:pt modelId="{6A781994-871E-4BEC-A13E-FFA4E9708A81}" type="pres">
      <dgm:prSet presAssocID="{8AF7546B-FDA1-4B12-BFDB-45CFDD3270AB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7831291-1CC2-4B6A-8D7E-E7AFF914C4C2}" type="pres">
      <dgm:prSet presAssocID="{DF347FA9-44A4-4D05-B285-0420CB2F2FC9}" presName="sibTrans" presStyleCnt="0"/>
      <dgm:spPr/>
    </dgm:pt>
    <dgm:pt modelId="{FA94AE2B-3086-4F48-883A-028AF7412849}" type="pres">
      <dgm:prSet presAssocID="{F31471AF-A766-42CF-98E5-723F5DE02FEA}" presName="compNode" presStyleCnt="0"/>
      <dgm:spPr/>
    </dgm:pt>
    <dgm:pt modelId="{68C3A5A7-CF86-48BC-8B68-235B972A2DE7}" type="pres">
      <dgm:prSet presAssocID="{F31471AF-A766-42CF-98E5-723F5DE02FEA}" presName="bgRect" presStyleLbl="bgShp" presStyleIdx="1" presStyleCnt="2"/>
      <dgm:spPr/>
    </dgm:pt>
    <dgm:pt modelId="{F96CA9AB-0D6E-4AB7-B6F2-8A90D30A8165}" type="pres">
      <dgm:prSet presAssocID="{F31471AF-A766-42CF-98E5-723F5DE02FE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EAB6AC63-0D97-40E9-B038-7EF4CC906596}" type="pres">
      <dgm:prSet presAssocID="{F31471AF-A766-42CF-98E5-723F5DE02FEA}" presName="spaceRect" presStyleCnt="0"/>
      <dgm:spPr/>
    </dgm:pt>
    <dgm:pt modelId="{21F0FC80-E42A-4B3E-8E5B-D1E3A002E315}" type="pres">
      <dgm:prSet presAssocID="{F31471AF-A766-42CF-98E5-723F5DE02FEA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76E1531C-F355-492C-9E96-8D9A055AEC8D}" type="presOf" srcId="{F31471AF-A766-42CF-98E5-723F5DE02FEA}" destId="{21F0FC80-E42A-4B3E-8E5B-D1E3A002E315}" srcOrd="0" destOrd="0" presId="urn:microsoft.com/office/officeart/2018/2/layout/IconVerticalSolidList"/>
    <dgm:cxn modelId="{005DAE54-C5D0-4AF3-AFC9-1D2C9E00B85D}" srcId="{41892A9B-004C-4B42-BF93-ECF15FB1E613}" destId="{F31471AF-A766-42CF-98E5-723F5DE02FEA}" srcOrd="1" destOrd="0" parTransId="{91FB3EFE-48D0-4892-A8E6-2ECCA0EF2524}" sibTransId="{A42AB3AB-D0EF-40A7-9221-5F4FF12E15EE}"/>
    <dgm:cxn modelId="{896DA672-4C2F-4F37-B8ED-AC86645B58BF}" type="presOf" srcId="{8AF7546B-FDA1-4B12-BFDB-45CFDD3270AB}" destId="{6A781994-871E-4BEC-A13E-FFA4E9708A81}" srcOrd="0" destOrd="0" presId="urn:microsoft.com/office/officeart/2018/2/layout/IconVerticalSolidList"/>
    <dgm:cxn modelId="{FCB6108E-637B-4ED0-B740-589B8A329849}" type="presOf" srcId="{41892A9B-004C-4B42-BF93-ECF15FB1E613}" destId="{D8FD1AAD-5122-406C-B8A1-2346F3A5DDDE}" srcOrd="0" destOrd="0" presId="urn:microsoft.com/office/officeart/2018/2/layout/IconVerticalSolidList"/>
    <dgm:cxn modelId="{5119DCD6-01F7-418E-9725-B4537AC05B9B}" srcId="{41892A9B-004C-4B42-BF93-ECF15FB1E613}" destId="{8AF7546B-FDA1-4B12-BFDB-45CFDD3270AB}" srcOrd="0" destOrd="0" parTransId="{F6BBBB6B-776F-42F8-B7D6-3DDAC060A84F}" sibTransId="{DF347FA9-44A4-4D05-B285-0420CB2F2FC9}"/>
    <dgm:cxn modelId="{03899D66-63E6-4CF8-965C-E446D43267BD}" type="presParOf" srcId="{D8FD1AAD-5122-406C-B8A1-2346F3A5DDDE}" destId="{4FE2F24D-4B0D-4696-B61E-C3533F3F6359}" srcOrd="0" destOrd="0" presId="urn:microsoft.com/office/officeart/2018/2/layout/IconVerticalSolidList"/>
    <dgm:cxn modelId="{C019866F-6211-4ABC-9AF7-4B0A8E0BE45C}" type="presParOf" srcId="{4FE2F24D-4B0D-4696-B61E-C3533F3F6359}" destId="{2497D82B-8C92-49DF-806E-570132106CF4}" srcOrd="0" destOrd="0" presId="urn:microsoft.com/office/officeart/2018/2/layout/IconVerticalSolidList"/>
    <dgm:cxn modelId="{88471568-FDD3-49C3-9608-B13328C1EEAD}" type="presParOf" srcId="{4FE2F24D-4B0D-4696-B61E-C3533F3F6359}" destId="{92114783-7C70-4BE9-A9F6-3F6B081003DD}" srcOrd="1" destOrd="0" presId="urn:microsoft.com/office/officeart/2018/2/layout/IconVerticalSolidList"/>
    <dgm:cxn modelId="{290A6A1F-B71B-4C10-B089-A867BB3B1B3E}" type="presParOf" srcId="{4FE2F24D-4B0D-4696-B61E-C3533F3F6359}" destId="{8B65ED2C-FFF6-4117-BD2D-04682DA2D9F8}" srcOrd="2" destOrd="0" presId="urn:microsoft.com/office/officeart/2018/2/layout/IconVerticalSolidList"/>
    <dgm:cxn modelId="{947B8604-8B7B-4C51-A235-4BFA1D15750E}" type="presParOf" srcId="{4FE2F24D-4B0D-4696-B61E-C3533F3F6359}" destId="{6A781994-871E-4BEC-A13E-FFA4E9708A81}" srcOrd="3" destOrd="0" presId="urn:microsoft.com/office/officeart/2018/2/layout/IconVerticalSolidList"/>
    <dgm:cxn modelId="{772FB68C-1C0F-4AE7-B762-267B2C14924B}" type="presParOf" srcId="{D8FD1AAD-5122-406C-B8A1-2346F3A5DDDE}" destId="{97831291-1CC2-4B6A-8D7E-E7AFF914C4C2}" srcOrd="1" destOrd="0" presId="urn:microsoft.com/office/officeart/2018/2/layout/IconVerticalSolidList"/>
    <dgm:cxn modelId="{C1A3830F-BFA3-4B98-A117-36B8185B1FD4}" type="presParOf" srcId="{D8FD1AAD-5122-406C-B8A1-2346F3A5DDDE}" destId="{FA94AE2B-3086-4F48-883A-028AF7412849}" srcOrd="2" destOrd="0" presId="urn:microsoft.com/office/officeart/2018/2/layout/IconVerticalSolidList"/>
    <dgm:cxn modelId="{DCEFCB62-C8B3-4FA3-BFC9-5ED869D403A9}" type="presParOf" srcId="{FA94AE2B-3086-4F48-883A-028AF7412849}" destId="{68C3A5A7-CF86-48BC-8B68-235B972A2DE7}" srcOrd="0" destOrd="0" presId="urn:microsoft.com/office/officeart/2018/2/layout/IconVerticalSolidList"/>
    <dgm:cxn modelId="{49F0D61B-690D-4082-9066-9C7DF5784307}" type="presParOf" srcId="{FA94AE2B-3086-4F48-883A-028AF7412849}" destId="{F96CA9AB-0D6E-4AB7-B6F2-8A90D30A8165}" srcOrd="1" destOrd="0" presId="urn:microsoft.com/office/officeart/2018/2/layout/IconVerticalSolidList"/>
    <dgm:cxn modelId="{039CB91A-EA18-49BC-9686-B7DD35164283}" type="presParOf" srcId="{FA94AE2B-3086-4F48-883A-028AF7412849}" destId="{EAB6AC63-0D97-40E9-B038-7EF4CC906596}" srcOrd="2" destOrd="0" presId="urn:microsoft.com/office/officeart/2018/2/layout/IconVerticalSolidList"/>
    <dgm:cxn modelId="{17D1D60F-FD28-434F-B6FB-3957659B8CA9}" type="presParOf" srcId="{FA94AE2B-3086-4F48-883A-028AF7412849}" destId="{21F0FC80-E42A-4B3E-8E5B-D1E3A002E31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7D82B-8C92-49DF-806E-570132106CF4}">
      <dsp:nvSpPr>
        <dsp:cNvPr id="0" name=""/>
        <dsp:cNvSpPr/>
      </dsp:nvSpPr>
      <dsp:spPr>
        <a:xfrm>
          <a:off x="0" y="564026"/>
          <a:ext cx="8347107" cy="104127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114783-7C70-4BE9-A9F6-3F6B081003DD}">
      <dsp:nvSpPr>
        <dsp:cNvPr id="0" name=""/>
        <dsp:cNvSpPr/>
      </dsp:nvSpPr>
      <dsp:spPr>
        <a:xfrm>
          <a:off x="314987" y="798314"/>
          <a:ext cx="572703" cy="572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81994-871E-4BEC-A13E-FFA4E9708A81}">
      <dsp:nvSpPr>
        <dsp:cNvPr id="0" name=""/>
        <dsp:cNvSpPr/>
      </dsp:nvSpPr>
      <dsp:spPr>
        <a:xfrm>
          <a:off x="1202678" y="564026"/>
          <a:ext cx="7144428" cy="1041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202" tIns="110202" rIns="110202" bIns="110202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The following slides contain an outline for a general DMP as it is required by</a:t>
          </a:r>
          <a:endParaRPr lang="en-US" sz="2400" b="0" i="0" u="none" strike="noStrike" kern="1200" cap="none" baseline="0" noProof="0">
            <a:solidFill>
              <a:srgbClr val="010000"/>
            </a:solidFill>
            <a:latin typeface="Arial"/>
            <a:ea typeface="ヒラギノ角ゴ Pro W3"/>
            <a:cs typeface="Arial"/>
          </a:endParaRPr>
        </a:p>
      </dsp:txBody>
      <dsp:txXfrm>
        <a:off x="1202678" y="564026"/>
        <a:ext cx="7144428" cy="1041279"/>
      </dsp:txXfrm>
    </dsp:sp>
    <dsp:sp modelId="{68C3A5A7-CF86-48BC-8B68-235B972A2DE7}">
      <dsp:nvSpPr>
        <dsp:cNvPr id="0" name=""/>
        <dsp:cNvSpPr/>
      </dsp:nvSpPr>
      <dsp:spPr>
        <a:xfrm>
          <a:off x="0" y="1865626"/>
          <a:ext cx="8347107" cy="104127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CA9AB-0D6E-4AB7-B6F2-8A90D30A8165}">
      <dsp:nvSpPr>
        <dsp:cNvPr id="0" name=""/>
        <dsp:cNvSpPr/>
      </dsp:nvSpPr>
      <dsp:spPr>
        <a:xfrm>
          <a:off x="314987" y="2099914"/>
          <a:ext cx="572703" cy="5727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0FC80-E42A-4B3E-8E5B-D1E3A002E315}">
      <dsp:nvSpPr>
        <dsp:cNvPr id="0" name=""/>
        <dsp:cNvSpPr/>
      </dsp:nvSpPr>
      <dsp:spPr>
        <a:xfrm>
          <a:off x="1202678" y="1865626"/>
          <a:ext cx="7144428" cy="1041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202" tIns="110202" rIns="110202" bIns="110202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Some funding agencies have their own templates and specifications, but address the same topics.</a:t>
          </a:r>
        </a:p>
      </dsp:txBody>
      <dsp:txXfrm>
        <a:off x="1202678" y="1865626"/>
        <a:ext cx="7144428" cy="1041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FE8C2EB-7806-4375-9407-94978D9B4466}" type="datetime1">
              <a:rPr lang="nb-NO" altLang="nb-NO"/>
              <a:pPr/>
              <a:t>30.10.2020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754FB85-38A4-4916-B9AE-8D273E0449BC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152250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7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44538"/>
            <a:ext cx="59563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7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B38C766-51B5-4C03-8C96-D8888F326AD4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464510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verse.no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05185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1349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33590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81791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/>
              <a:pPr/>
              <a:t>14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91092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58832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90083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>
              <a:cs typeface="Arial"/>
            </a:endParaRPr>
          </a:p>
          <a:p>
            <a:endParaRPr lang="nb-NO" baseline="0" dirty="0"/>
          </a:p>
          <a:p>
            <a:endParaRPr lang="nb-NO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65436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000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43457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000" kern="1200" baseline="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0039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75657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nb-NO" baseline="0">
              <a:cs typeface="Arial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50413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nb-NO" dirty="0">
              <a:cs typeface="Arial"/>
            </a:endParaRPr>
          </a:p>
          <a:p>
            <a:endParaRPr lang="nb-NO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21</a:t>
            </a:fld>
            <a:endParaRPr lang="en-US" altLang="nb-NO" dirty="0"/>
          </a:p>
        </p:txBody>
      </p:sp>
    </p:spTree>
    <p:extLst>
      <p:ext uri="{BB962C8B-B14F-4D97-AF65-F5344CB8AC3E}">
        <p14:creationId xmlns:p14="http://schemas.microsoft.com/office/powerpoint/2010/main" val="2606478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06112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01522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i="0" kern="1200" dirty="0" err="1" smtClean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DataverseNO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 (</a:t>
            </a:r>
            <a:r>
              <a:rPr lang="en-US" sz="1000" b="0" i="0" u="none" strike="noStrike" kern="1200" dirty="0" smtClean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  <a:hlinkClick r:id="rId3"/>
              </a:rPr>
              <a:t>https://dataverse.no/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) is a </a:t>
            </a:r>
            <a:r>
              <a:rPr lang="en-US" sz="1000" b="1" i="0" kern="1200" dirty="0" smtClean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national, generic repository for open research data</a:t>
            </a:r>
            <a:r>
              <a:rPr lang="en-US" sz="1000" b="0" i="0" kern="1200" dirty="0" smtClean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 from researchers from Norwegian research institutions.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45767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824824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5399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000" b="1" kern="1200" dirty="0" smtClean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27</a:t>
            </a:fld>
            <a:endParaRPr lang="en-US" altLang="nb-NO" dirty="0"/>
          </a:p>
        </p:txBody>
      </p:sp>
    </p:spTree>
    <p:extLst>
      <p:ext uri="{BB962C8B-B14F-4D97-AF65-F5344CB8AC3E}">
        <p14:creationId xmlns:p14="http://schemas.microsoft.com/office/powerpoint/2010/main" val="1437013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93399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29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114557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000" kern="1200" baseline="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fontAlgn="base"/>
            <a:endParaRPr lang="nb-NO" sz="1000" b="0" i="0" u="none" strike="noStrike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30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973164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922572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nb-NO" sz="1000" b="0" i="0" u="none" strike="noStrike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31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62722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32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18708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33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260116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34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224190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35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867512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36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717772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37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92359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3061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56652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8059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38C766-51B5-4C03-8C96-D8888F326AD4}" type="slidenum">
              <a:rPr lang="en-US" altLang="nb-NO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578096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65364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8C766-51B5-4C03-8C96-D8888F326AD4}" type="slidenum">
              <a:rPr lang="en-US" altLang="nb-NO" smtClean="0"/>
              <a:pPr/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512885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917128"/>
            <a:ext cx="7543800" cy="9525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857500"/>
            <a:ext cx="7543800" cy="14605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736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EA623-2397-4D4E-82ED-03A94B8C65BF}" type="datetime1">
              <a:rPr lang="nb-NO" altLang="nb-NO" smtClean="0"/>
              <a:t>30.10.2020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8E678D-CCAA-40F9-A51E-A97B9FF1EAA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7003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5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8E4BD6-8DF4-43A6-A934-A86EEACF96B9}" type="datetime1">
              <a:rPr lang="nb-NO" altLang="nb-NO" smtClean="0"/>
              <a:t>30.10.2020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E08F0-FCF3-4C15-A990-A610EBA95503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010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046752-D325-4F6E-95E0-8396610ACF34}" type="datetime1">
              <a:rPr lang="nb-NO" altLang="nb-NO" smtClean="0"/>
              <a:t>30.10.2020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88D48-6467-41DA-B560-4CC2BBDC1818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938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0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7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0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7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C14996-3C7B-4418-AAD3-EB0771976614}" type="datetime1">
              <a:rPr lang="nb-NO" altLang="nb-NO" smtClean="0"/>
              <a:t>30.10.2020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0EEE2-4F3B-41ED-A049-EB8AEF784DF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7123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4AF663-70F2-4191-A005-48DB8B2EB7CB}" type="datetime1">
              <a:rPr lang="nb-NO" altLang="nb-NO" smtClean="0"/>
              <a:t>30.10.2020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8EA8A-A6B1-4F02-B486-6C37CBE6447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994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3A941-B1A7-4512-9443-35BA941B6075}" type="datetime1">
              <a:rPr lang="nb-NO" altLang="nb-NO" smtClean="0"/>
              <a:t>30.10.2020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C60B1-BBBB-4737-8DDB-318EB2F067E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0506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7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BC396-710C-46AB-8BD1-21B3AEDF8460}" type="datetime1">
              <a:rPr lang="nb-NO" altLang="nb-NO" smtClean="0"/>
              <a:t>30.10.2020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A58A47-43EE-45D6-9575-764BA2E1A5D7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6264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2"/>
            <a:ext cx="5486400" cy="6707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B9ADC-F7C0-49D6-A136-F7A9F48ACE98}" type="datetime1">
              <a:rPr lang="nb-NO" altLang="nb-NO" smtClean="0"/>
              <a:t>30.10.2020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D1FD55-9448-4C78-A2C8-C87313B2CBEE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104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08025"/>
            <a:ext cx="7921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51000"/>
            <a:ext cx="792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/>
              <a:t>Click to edit Master text styles</a:t>
            </a:r>
          </a:p>
          <a:p>
            <a:pPr lvl="1"/>
            <a:r>
              <a:rPr lang="en-US" altLang="nb-NO"/>
              <a:t>Second level</a:t>
            </a:r>
          </a:p>
          <a:p>
            <a:pPr lvl="2"/>
            <a:r>
              <a:rPr lang="en-US" altLang="nb-NO"/>
              <a:t>Third level</a:t>
            </a:r>
          </a:p>
          <a:p>
            <a:pPr lvl="3"/>
            <a:r>
              <a:rPr lang="en-US" altLang="nb-NO"/>
              <a:t>Fourth level</a:t>
            </a:r>
          </a:p>
          <a:p>
            <a:pPr lvl="4"/>
            <a:r>
              <a:rPr lang="en-US" altLang="nb-NO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5334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07BF778D-F996-401D-8EB1-5F0CAA358A80}" type="datetime1">
              <a:rPr lang="nb-NO" altLang="nb-NO" smtClean="0"/>
              <a:t>30.10.2020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5334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A615D73A-85D6-4665-8960-6C4C203A3F4C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1196"/>
            <a:ext cx="2649685" cy="1979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d.uib.no/personvernombud/en/notify/notification_test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mponline.dcc.ac.uk/" TargetMode="External"/><Relationship Id="rId4" Type="http://schemas.openxmlformats.org/officeDocument/2006/relationships/hyperlink" Target="https://nsd.no/arkivering/en/data_management_plan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english/for-employees/support/research/research-data-management/policies-and-guideline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uio.no/english/services/it/security/lsis/storage-guide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ei-c.org/" TargetMode="External"/><Relationship Id="rId4" Type="http://schemas.openxmlformats.org/officeDocument/2006/relationships/hyperlink" Target="https://www.openaire.eu/what-is-metadat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dans.knaw.nl/en/about/services/easy/information-about-depositing-data/before-depositing/file-formats?set_language=en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aire.eu/guide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hyperlink" Target="https://www.re3data.org/" TargetMode="External"/><Relationship Id="rId7" Type="http://schemas.openxmlformats.org/officeDocument/2006/relationships/hyperlink" Target="https://dataverse.no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igma2.no/" TargetMode="External"/><Relationship Id="rId5" Type="http://schemas.openxmlformats.org/officeDocument/2006/relationships/hyperlink" Target="http://www.nsd.uib.no/nsd/english/datatjenester.html" TargetMode="External"/><Relationship Id="rId4" Type="http://schemas.openxmlformats.org/officeDocument/2006/relationships/hyperlink" Target="https://zenodo.or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verse.no/dataset.xhtml?persistentId=doi:10.18710/CZRKNZ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mponline.dcc.ac.uk/plans/12379/export.pdf" TargetMode="External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cc.ac.uk/sites/default/files/documents/adocs/AHRC_Databris_Religion_DMP.pdf" TargetMode="External"/><Relationship Id="rId5" Type="http://schemas.openxmlformats.org/officeDocument/2006/relationships/hyperlink" Target="https://www.dcc.ac.uk/sites/default/files/documents/adocs/Leeds-RoaDMaP-DMPs.pdf" TargetMode="External"/><Relationship Id="rId4" Type="http://schemas.openxmlformats.org/officeDocument/2006/relationships/hyperlink" Target="https://dmponline.dcc.ac.uk/plans/39628/export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english/for-employees/support/research/research-data-management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essda.eu/Training/Training-Resources/Library/Data-Management-Expert-Guide" TargetMode="External"/><Relationship Id="rId5" Type="http://schemas.openxmlformats.org/officeDocument/2006/relationships/hyperlink" Target="https://www.dariah.eu/activities/working-groups/research-data-management/" TargetMode="External"/><Relationship Id="rId4" Type="http://schemas.openxmlformats.org/officeDocument/2006/relationships/hyperlink" Target="https://www.rd-alliance.org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cbi.1004525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rskningsradet.no/contentassets/e4cd6d2c23cf49d4989bb10c5eea087a/se_rdm_practical_guide_final.pdf" TargetMode="External"/><Relationship Id="rId4" Type="http://schemas.openxmlformats.org/officeDocument/2006/relationships/hyperlink" Target="https://www.sigma2.no/data-planni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english/for-employees/support/research/research-data-management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i.org/10.5281/zenodo.405786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c.europa.eu/research/participants/data/ref/h2020/grants_manual/hi/oa_pilot/h2020-hi-oa-data-mgt_en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noProof="0" dirty="0"/>
              <a:t>Data management planning at </a:t>
            </a:r>
            <a:r>
              <a:rPr lang="en-GB" sz="2400" noProof="0" dirty="0" err="1"/>
              <a:t>UiO</a:t>
            </a:r>
            <a:endParaRPr lang="en-GB" altLang="nb-NO" sz="2400" noProof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7504" y="1777380"/>
            <a:ext cx="4510980" cy="3165712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 smtClean="0"/>
              <a:t>What </a:t>
            </a:r>
            <a:r>
              <a:rPr lang="en-GB" sz="2000" b="1" dirty="0"/>
              <a:t>is a data management plan?</a:t>
            </a:r>
            <a:endParaRPr lang="nb-NO" sz="2000" b="1" dirty="0"/>
          </a:p>
          <a:p>
            <a:pPr marL="0" indent="0">
              <a:buNone/>
            </a:pPr>
            <a:endParaRPr lang="en-GB" sz="2000" b="1" dirty="0" smtClean="0"/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b="1" dirty="0" smtClean="0"/>
              <a:t>What </a:t>
            </a:r>
            <a:r>
              <a:rPr lang="en-GB" sz="2000" b="1" dirty="0"/>
              <a:t>should your data management plan contain?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1517" y="5290553"/>
            <a:ext cx="4097597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b-NO" sz="1200" dirty="0">
                <a:latin typeface="Arial"/>
                <a:ea typeface="ヒラギノ角ゴ Pro W3"/>
              </a:rPr>
              <a:t>Slides </a:t>
            </a:r>
            <a:r>
              <a:rPr lang="nb-NO" sz="1200" dirty="0" err="1">
                <a:latin typeface="Arial"/>
                <a:ea typeface="ヒラギノ角ゴ Pro W3"/>
              </a:rPr>
              <a:t>created</a:t>
            </a:r>
            <a:r>
              <a:rPr lang="nb-NO" sz="1200" dirty="0">
                <a:latin typeface="Arial"/>
                <a:ea typeface="ヒラギノ角ゴ Pro W3"/>
              </a:rPr>
              <a:t> by </a:t>
            </a:r>
            <a:r>
              <a:rPr lang="nb-NO" sz="1200" dirty="0" smtClean="0">
                <a:latin typeface="Arial"/>
                <a:ea typeface="ヒラギノ角ゴ Pro W3"/>
              </a:rPr>
              <a:t>Marianne </a:t>
            </a:r>
            <a:r>
              <a:rPr lang="nb-NO" sz="1200" dirty="0">
                <a:latin typeface="Arial"/>
                <a:ea typeface="ヒラギノ角ゴ Pro W3"/>
              </a:rPr>
              <a:t>Inez Lien </a:t>
            </a:r>
            <a:r>
              <a:rPr lang="nb-NO" sz="1200" dirty="0" smtClean="0">
                <a:latin typeface="Arial"/>
                <a:ea typeface="ヒラギノ角ゴ Pro W3"/>
              </a:rPr>
              <a:t>&amp; Elin </a:t>
            </a:r>
            <a:r>
              <a:rPr lang="nb-NO" sz="1200" dirty="0">
                <a:latin typeface="Arial"/>
                <a:ea typeface="ヒラギノ角ゴ Pro W3"/>
              </a:rPr>
              <a:t>Stangeland </a:t>
            </a:r>
            <a:endParaRPr lang="nb-NO" sz="1200" dirty="0"/>
          </a:p>
        </p:txBody>
      </p:sp>
      <p:pic>
        <p:nvPicPr>
          <p:cNvPr id="6" name="Bilde 4">
            <a:extLst>
              <a:ext uri="{FF2B5EF4-FFF2-40B4-BE49-F238E27FC236}">
                <a16:creationId xmlns:a16="http://schemas.microsoft.com/office/drawing/2014/main" id="{9B99C92E-FC54-466C-B50D-B0AF9BD8C9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38636" y="1561356"/>
            <a:ext cx="4580478" cy="35246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799" y="271264"/>
            <a:ext cx="7921625" cy="954088"/>
          </a:xfrm>
        </p:spPr>
        <p:txBody>
          <a:bodyPr/>
          <a:lstStyle/>
          <a:p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01316"/>
            <a:ext cx="7924800" cy="3878684"/>
          </a:xfrm>
        </p:spPr>
        <p:txBody>
          <a:bodyPr/>
          <a:lstStyle/>
          <a:p>
            <a:pPr marL="271145" indent="-271145"/>
            <a:endParaRPr lang="en-GB" dirty="0"/>
          </a:p>
          <a:p>
            <a:pPr marL="588645" lvl="1"/>
            <a:endParaRPr lang="en-GB" dirty="0"/>
          </a:p>
          <a:p>
            <a:pPr marL="271145" indent="-271145"/>
            <a:endParaRPr lang="en-GB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0D2606E-A26E-460D-ABB8-602516B3EC6F}"/>
              </a:ext>
            </a:extLst>
          </p:cNvPr>
          <p:cNvSpPr txBox="1"/>
          <p:nvPr/>
        </p:nvSpPr>
        <p:spPr>
          <a:xfrm>
            <a:off x="3200399" y="2628899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C6EA239-5AB0-43FC-A1F9-5D2945566316}"/>
              </a:ext>
            </a:extLst>
          </p:cNvPr>
          <p:cNvSpPr txBox="1"/>
          <p:nvPr/>
        </p:nvSpPr>
        <p:spPr>
          <a:xfrm>
            <a:off x="247246" y="337220"/>
            <a:ext cx="8896754" cy="4770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>
              <a:latin typeface="Arial"/>
              <a:ea typeface="ヒラギノ角ゴ Pro W3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/>
              <a:ea typeface="ヒラギノ角ゴ Pro W3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 smtClean="0">
              <a:latin typeface="Arial"/>
              <a:ea typeface="ヒラギノ角ゴ Pro W3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"/>
                <a:ea typeface="ヒラギノ角ゴ Pro W3"/>
                <a:cs typeface="Arial"/>
              </a:rPr>
              <a:t>By </a:t>
            </a:r>
            <a:r>
              <a:rPr lang="en-GB" dirty="0">
                <a:latin typeface="Arial"/>
                <a:ea typeface="ヒラギノ角ゴ Pro W3"/>
                <a:cs typeface="Arial"/>
              </a:rPr>
              <a:t>planning well you can save time</a:t>
            </a:r>
            <a:r>
              <a:rPr lang="nb-NO" dirty="0">
                <a:latin typeface="Arial"/>
                <a:ea typeface="ヒラギノ角ゴ Pro W3"/>
                <a:cs typeface="Arial"/>
              </a:rPr>
              <a:t>​</a:t>
            </a:r>
            <a:endParaRPr lang="nb-NO" dirty="0">
              <a:latin typeface="Arial"/>
              <a:ea typeface="ヒラギノ角ゴ Pro W3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/>
              <a:ea typeface="ヒラギノ角ゴ Pro W3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/>
                <a:ea typeface="ヒラギノ角ゴ Pro W3"/>
                <a:cs typeface="Arial"/>
              </a:rPr>
              <a:t>Research project planning will get easier</a:t>
            </a:r>
            <a:r>
              <a:rPr lang="en-US" dirty="0">
                <a:latin typeface="Arial"/>
                <a:ea typeface="ヒラギノ角ゴ Pro W3"/>
                <a:cs typeface="Arial"/>
              </a:rPr>
              <a:t>​</a:t>
            </a:r>
            <a:endParaRPr lang="en-US" dirty="0"/>
          </a:p>
          <a:p>
            <a:pPr marL="647700" lvl="1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/>
                <a:ea typeface="ヒラギノ角ゴ Pro W3"/>
                <a:cs typeface="Arial"/>
              </a:rPr>
              <a:t>-Identifying resource requirements</a:t>
            </a:r>
            <a:r>
              <a:rPr lang="en-US" dirty="0">
                <a:latin typeface="Arial"/>
                <a:ea typeface="ヒラギノ角ゴ Pro W3"/>
                <a:cs typeface="Arial"/>
              </a:rPr>
              <a:t>​</a:t>
            </a:r>
          </a:p>
          <a:p>
            <a:pPr marL="647700" lvl="1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/>
                <a:ea typeface="ヒラギノ角ゴ Pro W3"/>
                <a:cs typeface="Arial"/>
              </a:rPr>
              <a:t>-Easier to identify time dependencies or problems</a:t>
            </a:r>
            <a:r>
              <a:rPr lang="en-US" dirty="0">
                <a:latin typeface="Arial"/>
                <a:ea typeface="ヒラギノ角ゴ Pro W3"/>
                <a:cs typeface="Arial"/>
              </a:rPr>
              <a:t>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/>
              <a:ea typeface="ヒラギノ角ゴ Pro W3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/>
                <a:ea typeface="ヒラギノ角ゴ Pro W3"/>
                <a:cs typeface="Arial"/>
              </a:rPr>
              <a:t>Keep track of your data throughout and after your project</a:t>
            </a:r>
            <a:r>
              <a:rPr lang="en-US" dirty="0">
                <a:latin typeface="Arial"/>
                <a:ea typeface="ヒラギノ角ゴ Pro W3"/>
                <a:cs typeface="Arial"/>
              </a:rPr>
              <a:t>​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/>
              <a:ea typeface="ヒラギノ角ゴ Pro W3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/>
                <a:ea typeface="ヒラギノ角ゴ Pro W3"/>
                <a:cs typeface="Arial"/>
              </a:rPr>
              <a:t>When applying for funding, having a DMP will be </a:t>
            </a:r>
            <a:r>
              <a:rPr lang="en-GB" dirty="0" smtClean="0">
                <a:latin typeface="Arial"/>
                <a:ea typeface="ヒラギノ角ゴ Pro W3"/>
                <a:cs typeface="Arial"/>
              </a:rPr>
              <a:t>beneficial</a:t>
            </a:r>
            <a:endParaRPr lang="en-US" dirty="0">
              <a:latin typeface="Arial"/>
              <a:ea typeface="ヒラギノ角ゴ Pro W3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/>
                <a:ea typeface="ヒラギノ角ゴ Pro W3"/>
                <a:cs typeface="Arial"/>
              </a:rPr>
              <a:t>Make your data FAIR and reusable</a:t>
            </a:r>
            <a:r>
              <a:rPr lang="en-US" dirty="0">
                <a:latin typeface="Arial"/>
                <a:ea typeface="ヒラギノ角ゴ Pro W3"/>
                <a:cs typeface="Arial"/>
              </a:rPr>
              <a:t>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/>
              <a:ea typeface="ヒラギノ角ゴ Pro W3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"/>
                <a:ea typeface="ヒラギノ角ゴ Pro W3"/>
                <a:cs typeface="Arial"/>
              </a:rPr>
              <a:t>Comply with any funder requirements</a:t>
            </a:r>
            <a:r>
              <a:rPr lang="en-US" dirty="0" smtClean="0">
                <a:latin typeface="Arial"/>
                <a:ea typeface="ヒラギノ角ゴ Pro W3"/>
                <a:cs typeface="Arial"/>
              </a:rPr>
              <a:t>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/>
                <a:ea typeface="ヒラギノ角ゴ Pro W3"/>
                <a:cs typeface="Arial"/>
              </a:rPr>
              <a:t>Relationship between research impact and data management </a:t>
            </a:r>
            <a:endParaRPr lang="en-US" dirty="0">
              <a:latin typeface="Arial"/>
              <a:ea typeface="ヒラギノ角ゴ Pro W3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/>
              <a:ea typeface="ヒラギノ角ゴ Pro W3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050"/>
                </a:solidFill>
                <a:latin typeface="Arial"/>
                <a:ea typeface="ヒラギノ角ゴ Pro W3"/>
                <a:cs typeface="Arial"/>
              </a:rPr>
              <a:t>If/when sharing data gives you credit in research assessment schemes and when seeking career opportunities</a:t>
            </a:r>
          </a:p>
        </p:txBody>
      </p:sp>
    </p:spTree>
    <p:extLst>
      <p:ext uri="{BB962C8B-B14F-4D97-AF65-F5344CB8AC3E}">
        <p14:creationId xmlns:p14="http://schemas.microsoft.com/office/powerpoint/2010/main" val="181981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6A575A0-3634-2C4C-AA16-148CB125A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09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Different </a:t>
            </a:r>
            <a:r>
              <a:rPr lang="nb-NO" err="1"/>
              <a:t>templates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your project is subject to </a:t>
            </a:r>
            <a:r>
              <a:rPr lang="en-US" u="sng" dirty="0">
                <a:hlinkClick r:id="rId3"/>
              </a:rPr>
              <a:t>notification to NSD</a:t>
            </a:r>
            <a:r>
              <a:rPr lang="en-US" dirty="0"/>
              <a:t>  we recommend you to use the </a:t>
            </a:r>
            <a:r>
              <a:rPr lang="en-US" u="sng" dirty="0">
                <a:hlinkClick r:id="rId4"/>
              </a:rPr>
              <a:t>NSD template</a:t>
            </a:r>
            <a:r>
              <a:rPr lang="en-US" dirty="0"/>
              <a:t>.</a:t>
            </a:r>
          </a:p>
          <a:p>
            <a:r>
              <a:rPr lang="en-US" dirty="0"/>
              <a:t>If your project is funded by Horizon 2020 we recommend you to use the EU template in </a:t>
            </a:r>
            <a:r>
              <a:rPr lang="en-US" u="sng" dirty="0" err="1">
                <a:hlinkClick r:id="rId5"/>
              </a:rPr>
              <a:t>DMPonline</a:t>
            </a:r>
            <a:r>
              <a:rPr lang="en-US" dirty="0"/>
              <a:t>.</a:t>
            </a:r>
          </a:p>
          <a:p>
            <a:r>
              <a:rPr lang="en-US" dirty="0"/>
              <a:t>For all other projects </a:t>
            </a:r>
            <a:r>
              <a:rPr lang="en-US" dirty="0" smtClean="0"/>
              <a:t>we </a:t>
            </a:r>
            <a:r>
              <a:rPr lang="en-US" dirty="0"/>
              <a:t>recommend you to use the </a:t>
            </a:r>
            <a:r>
              <a:rPr lang="en-US" dirty="0" err="1"/>
              <a:t>UiO</a:t>
            </a:r>
            <a:r>
              <a:rPr lang="en-US" dirty="0"/>
              <a:t> template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19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1D4A8-165E-604B-85FB-535A561BC69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 wrap="square" anchor="ctr">
            <a:normAutofit/>
          </a:bodyPr>
          <a:lstStyle/>
          <a:p>
            <a:pPr algn="ctr"/>
            <a:r>
              <a:rPr lang="en-NO"/>
              <a:t>Adapt Your Data Management Plan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1DA278-DDD8-407C-A492-573689C7F8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7860" y="1621048"/>
          <a:ext cx="8347107" cy="3470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4" name="Bilde 54">
            <a:extLst>
              <a:ext uri="{FF2B5EF4-FFF2-40B4-BE49-F238E27FC236}">
                <a16:creationId xmlns:a16="http://schemas.microsoft.com/office/drawing/2014/main" id="{E6AE5FD4-9C86-479A-991A-BC66DC13EF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4755" y="2838142"/>
            <a:ext cx="2599255" cy="221429"/>
          </a:xfrm>
          <a:prstGeom prst="rect">
            <a:avLst/>
          </a:prstGeom>
        </p:spPr>
      </p:pic>
      <p:sp>
        <p:nvSpPr>
          <p:cNvPr id="32" name="TekstSylinder 31">
            <a:extLst>
              <a:ext uri="{FF2B5EF4-FFF2-40B4-BE49-F238E27FC236}">
                <a16:creationId xmlns:a16="http://schemas.microsoft.com/office/drawing/2014/main" id="{D4DA18AA-C275-4BBE-93F5-944AC3CDD589}"/>
              </a:ext>
            </a:extLst>
          </p:cNvPr>
          <p:cNvSpPr txBox="1"/>
          <p:nvPr/>
        </p:nvSpPr>
        <p:spPr>
          <a:xfrm>
            <a:off x="301156" y="5243780"/>
            <a:ext cx="5903015" cy="281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latin typeface="Calibri"/>
              </a:rPr>
              <a:t>These slides have been made by Annika Rockenberger and Marianne Inez Lien</a:t>
            </a:r>
            <a:endParaRPr lang="nb-NO"/>
          </a:p>
        </p:txBody>
      </p:sp>
      <p:sp>
        <p:nvSpPr>
          <p:cNvPr id="3" name="TextBox 2"/>
          <p:cNvSpPr txBox="1"/>
          <p:nvPr/>
        </p:nvSpPr>
        <p:spPr>
          <a:xfrm>
            <a:off x="2267744" y="4369668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 </a:t>
            </a:r>
            <a:r>
              <a:rPr lang="nb-NO" dirty="0" smtClean="0"/>
              <a:t>​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600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81236"/>
            <a:ext cx="7921625" cy="954088"/>
          </a:xfrm>
        </p:spPr>
        <p:txBody>
          <a:bodyPr/>
          <a:lstStyle/>
          <a:p>
            <a:r>
              <a:rPr lang="en-GB"/>
              <a:t>UiO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35324"/>
            <a:ext cx="7924800" cy="364467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Research data shall be provided with a data management plan</a:t>
            </a:r>
          </a:p>
          <a:p>
            <a:pPr marL="271145" indent="-271145"/>
            <a:endParaRPr lang="en-US" sz="2000"/>
          </a:p>
          <a:p>
            <a:pPr marL="271145" indent="-271145"/>
            <a:r>
              <a:rPr lang="en-US" sz="2000"/>
              <a:t>The DMP is a document that describes how the data is to be managed both during the research project and after it has been completed </a:t>
            </a:r>
          </a:p>
          <a:p>
            <a:pPr marL="271145" indent="-271145"/>
            <a:r>
              <a:rPr lang="en-US" sz="2000"/>
              <a:t>The DMP shall describe how the data should be made available in accordance with international standards</a:t>
            </a:r>
          </a:p>
          <a:p>
            <a:pPr marL="271145" indent="-271145"/>
            <a:r>
              <a:rPr lang="en-US" sz="2000"/>
              <a:t>The scientific staff shall have a conscious attitude as to how research data considered as not having long-term value should be managed or destroyed after a certain period of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5080000"/>
            <a:ext cx="831144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Source: </a:t>
            </a:r>
            <a:r>
              <a:rPr lang="nb-NO" sz="1200" dirty="0">
                <a:hlinkClick r:id="rId3"/>
              </a:rPr>
              <a:t>https://www.uio.no/english/for-employees/support/research/research-data-management/policies-and-guidelines</a:t>
            </a:r>
            <a:r>
              <a:rPr lang="nb-NO" sz="1100" dirty="0">
                <a:hlinkClick r:id="rId3"/>
              </a:rPr>
              <a:t>/</a:t>
            </a:r>
            <a:endParaRPr lang="nb-NO" sz="1100" dirty="0"/>
          </a:p>
          <a:p>
            <a:endParaRPr lang="nb-NO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201" y="40808"/>
            <a:ext cx="1416452" cy="142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1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D74C35-37C8-034D-AFBC-D23F475A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000" cap="all" dirty="0"/>
              <a:t>WHAT DO I INCLUDE IN A Data management plan?</a:t>
            </a:r>
            <a:r>
              <a:rPr lang="nb-NO" cap="all" dirty="0"/>
              <a:t/>
            </a:r>
            <a:br>
              <a:rPr lang="nb-NO" cap="all" dirty="0"/>
            </a:b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E5012D9-7593-AD48-8C00-C7CBFF513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592" y="1417340"/>
            <a:ext cx="6607348" cy="4176464"/>
          </a:xfrm>
        </p:spPr>
      </p:pic>
    </p:spTree>
    <p:extLst>
      <p:ext uri="{BB962C8B-B14F-4D97-AF65-F5344CB8AC3E}">
        <p14:creationId xmlns:p14="http://schemas.microsoft.com/office/powerpoint/2010/main" val="278897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1"/>
            <a:ext cx="6055841" cy="769267"/>
          </a:xfrm>
        </p:spPr>
        <p:txBody>
          <a:bodyPr/>
          <a:lstStyle/>
          <a:p>
            <a:r>
              <a:rPr lang="nb-NO" dirty="0" smtClean="0"/>
              <a:t>			</a:t>
            </a:r>
            <a:br>
              <a:rPr lang="nb-NO" dirty="0" smtClean="0"/>
            </a:br>
            <a:r>
              <a:rPr lang="nb-NO" dirty="0" smtClean="0"/>
              <a:t>General </a:t>
            </a:r>
            <a:r>
              <a:rPr lang="nb-NO" dirty="0" err="1"/>
              <a:t>information</a:t>
            </a:r>
            <a:endParaRPr lang="nb-NO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270756"/>
              </p:ext>
            </p:extLst>
          </p:nvPr>
        </p:nvGraphicFramePr>
        <p:xfrm>
          <a:off x="467544" y="769268"/>
          <a:ext cx="6624736" cy="480350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624736">
                  <a:extLst>
                    <a:ext uri="{9D8B030D-6E8A-4147-A177-3AD203B41FA5}">
                      <a16:colId xmlns:a16="http://schemas.microsoft.com/office/drawing/2014/main" val="4206100249"/>
                    </a:ext>
                  </a:extLst>
                </a:gridCol>
              </a:tblGrid>
              <a:tr h="4254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</a:t>
                      </a: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and Project </a:t>
                      </a:r>
                      <a:r>
                        <a:rPr lang="nb-NO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</a:t>
                      </a: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 </a:t>
                      </a:r>
                      <a:endParaRPr lang="nb-NO" sz="1400" baseline="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875523236"/>
                  </a:ext>
                </a:extLst>
              </a:tr>
              <a:tr h="4254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Part of a larger research project? Main Project Title and Project Number: </a:t>
                      </a:r>
                      <a:endParaRPr lang="en-US" sz="1400" baseline="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3966677"/>
                  </a:ext>
                </a:extLst>
              </a:tr>
              <a:tr h="4254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 Management Plan Owner (name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):</a:t>
                      </a:r>
                      <a:endParaRPr lang="en-US" sz="1400" baseline="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96968352"/>
                  </a:ext>
                </a:extLst>
              </a:tr>
              <a:tr h="4254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Leader and </a:t>
                      </a:r>
                      <a:r>
                        <a:rPr lang="nb-NO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Participants</a:t>
                      </a:r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endParaRPr lang="nb-NO" sz="1400" baseline="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14699341"/>
                  </a:ext>
                </a:extLst>
              </a:tr>
              <a:tr h="4254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Affiliated </a:t>
                      </a:r>
                      <a:r>
                        <a:rPr lang="nb-NO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Faculty</a:t>
                      </a: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and </a:t>
                      </a:r>
                      <a:r>
                        <a:rPr lang="nb-NO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Institute</a:t>
                      </a:r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endParaRPr lang="nb-NO" sz="1400" baseline="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828262460"/>
                  </a:ext>
                </a:extLst>
              </a:tr>
              <a:tr h="4254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Collaborating</a:t>
                      </a: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nb-NO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Institutions</a:t>
                      </a:r>
                      <a:r>
                        <a:rPr lang="nb-NO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endParaRPr lang="nb-NO" sz="1400" baseline="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75421872"/>
                  </a:ext>
                </a:extLst>
              </a:tr>
              <a:tr h="58943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</a:t>
                      </a:r>
                      <a:r>
                        <a:rPr lang="nb-NO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nb-NO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brief</a:t>
                      </a: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): </a:t>
                      </a:r>
                      <a:endParaRPr lang="nb-NO" sz="1400" baseline="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62810808"/>
                  </a:ext>
                </a:extLst>
              </a:tr>
              <a:tr h="4254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</a:t>
                      </a:r>
                      <a:r>
                        <a:rPr lang="nb-NO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Period</a:t>
                      </a: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 </a:t>
                      </a:r>
                      <a:endParaRPr lang="nb-NO" sz="1400" baseline="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nb-NO" sz="1400" baseline="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364010809"/>
                  </a:ext>
                </a:extLst>
              </a:tr>
              <a:tr h="4254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Source of </a:t>
                      </a:r>
                      <a:r>
                        <a:rPr lang="nb-NO" sz="1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Financing</a:t>
                      </a: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  <a:endParaRPr lang="nb-NO" sz="1400" baseline="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nb-NO" sz="1400" baseline="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421357846"/>
                  </a:ext>
                </a:extLst>
              </a:tr>
              <a:tr h="42548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Data Management Plan Version and Date:</a:t>
                      </a:r>
                      <a:endParaRPr lang="en-US" sz="1400" baseline="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aseline="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735812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9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Description</a:t>
            </a:r>
            <a:r>
              <a:rPr lang="nb-NO" dirty="0" smtClean="0"/>
              <a:t> and Collection of Research Data</a:t>
            </a: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8402449"/>
              </p:ext>
            </p:extLst>
          </p:nvPr>
        </p:nvGraphicFramePr>
        <p:xfrm>
          <a:off x="395537" y="2065411"/>
          <a:ext cx="3240359" cy="260963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240359">
                  <a:extLst>
                    <a:ext uri="{9D8B030D-6E8A-4147-A177-3AD203B41FA5}">
                      <a16:colId xmlns:a16="http://schemas.microsoft.com/office/drawing/2014/main" val="2180924703"/>
                    </a:ext>
                  </a:extLst>
                </a:gridCol>
              </a:tblGrid>
              <a:tr h="94128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kind of data will be collected or generated? </a:t>
                      </a:r>
                      <a:endParaRPr lang="en-US" sz="18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273614512"/>
                  </a:ext>
                </a:extLst>
              </a:tr>
              <a:tr h="94128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How will the data be collected?</a:t>
                      </a:r>
                      <a:endParaRPr lang="en-US" sz="18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8136990"/>
                  </a:ext>
                </a:extLst>
              </a:tr>
              <a:tr h="709712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89797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36" y="1695902"/>
            <a:ext cx="5385823" cy="38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Storage and S</a:t>
            </a:r>
            <a:r>
              <a:rPr lang="nb-NO" dirty="0" smtClean="0"/>
              <a:t>ecurity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b-NO" dirty="0"/>
              <a:t>Where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smtClean="0"/>
              <a:t>data be </a:t>
            </a:r>
            <a:r>
              <a:rPr lang="nb-NO" dirty="0" err="1" smtClean="0"/>
              <a:t>stored</a:t>
            </a:r>
            <a:r>
              <a:rPr lang="nb-NO" dirty="0" smtClean="0"/>
              <a:t>?</a:t>
            </a:r>
            <a:endParaRPr lang="nb-NO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Bilde 3" descr="Et bilde som inneholder beholder, bilvei, utendørs, fargerik&#10;&#10;Automatisk generert beskrivelse">
            <a:extLst>
              <a:ext uri="{FF2B5EF4-FFF2-40B4-BE49-F238E27FC236}">
                <a16:creationId xmlns:a16="http://schemas.microsoft.com/office/drawing/2014/main" id="{B77C007A-165D-42EA-9DA0-DC3A59EA2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697" y="1921396"/>
            <a:ext cx="4534431" cy="3024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4945732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>
              <a:hlinkClick r:id="rId4"/>
            </a:endParaRPr>
          </a:p>
          <a:p>
            <a:r>
              <a:rPr lang="nb-NO" dirty="0" smtClean="0">
                <a:hlinkClick r:id="rId4"/>
              </a:rPr>
              <a:t>https</a:t>
            </a:r>
            <a:r>
              <a:rPr lang="nb-NO" dirty="0">
                <a:hlinkClick r:id="rId4"/>
              </a:rPr>
              <a:t>://www.uio.no/english/services/it/security/lsis/storage-guide.html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336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-23459"/>
            <a:ext cx="8136904" cy="574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3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 wrap="square" anchor="ctr">
            <a:normAutofit/>
          </a:bodyPr>
          <a:lstStyle/>
          <a:p>
            <a:r>
              <a:rPr lang="nb-NO" dirty="0"/>
              <a:t>  </a:t>
            </a:r>
            <a:r>
              <a:rPr lang="nb-NO" dirty="0" smtClean="0"/>
              <a:t>           Agenda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619672" y="1417340"/>
            <a:ext cx="5832647" cy="3687797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9:00 - 10:00 </a:t>
            </a:r>
          </a:p>
          <a:p>
            <a:pPr marL="0" indent="0">
              <a:buNone/>
            </a:pPr>
            <a:r>
              <a:rPr lang="nb-NO" dirty="0" err="1"/>
              <a:t>Introduction</a:t>
            </a:r>
            <a:r>
              <a:rPr lang="nb-NO" dirty="0"/>
              <a:t> to </a:t>
            </a:r>
          </a:p>
          <a:p>
            <a:pPr marL="0" indent="0">
              <a:buNone/>
            </a:pPr>
            <a:r>
              <a:rPr lang="nb-NO" dirty="0"/>
              <a:t>data management plans (DMP) </a:t>
            </a:r>
          </a:p>
          <a:p>
            <a:pPr marL="0" indent="0">
              <a:buNone/>
            </a:pPr>
            <a:r>
              <a:rPr lang="nb-NO" dirty="0"/>
              <a:t>What should a DMP </a:t>
            </a:r>
            <a:r>
              <a:rPr lang="nb-NO" dirty="0" err="1"/>
              <a:t>contain</a:t>
            </a:r>
            <a:r>
              <a:rPr lang="nb-NO" dirty="0"/>
              <a:t>?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Short </a:t>
            </a:r>
            <a:r>
              <a:rPr lang="nb-NO" dirty="0"/>
              <a:t>break (5 min)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10:05 </a:t>
            </a:r>
            <a:r>
              <a:rPr lang="nb-NO" dirty="0"/>
              <a:t>- 10:30 Questions &amp; </a:t>
            </a:r>
            <a:r>
              <a:rPr lang="nb-NO" dirty="0" err="1"/>
              <a:t>Answers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271145" indent="-271145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971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08025"/>
            <a:ext cx="8432105" cy="954088"/>
          </a:xfrm>
        </p:spPr>
        <p:txBody>
          <a:bodyPr/>
          <a:lstStyle/>
          <a:p>
            <a:r>
              <a:rPr lang="nb-NO" dirty="0"/>
              <a:t>Access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342578"/>
              </p:ext>
            </p:extLst>
          </p:nvPr>
        </p:nvGraphicFramePr>
        <p:xfrm>
          <a:off x="179512" y="1849387"/>
          <a:ext cx="3807789" cy="304091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807789">
                  <a:extLst>
                    <a:ext uri="{9D8B030D-6E8A-4147-A177-3AD203B41FA5}">
                      <a16:colId xmlns:a16="http://schemas.microsoft.com/office/drawing/2014/main" val="2508654757"/>
                    </a:ext>
                  </a:extLst>
                </a:gridCol>
              </a:tblGrid>
              <a:tr h="97842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Who will need access to the data during the research project?</a:t>
                      </a:r>
                      <a:endParaRPr lang="en-US" sz="18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318236509"/>
                  </a:ext>
                </a:extLst>
              </a:tr>
              <a:tr h="11125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How will access to the data be controlled?</a:t>
                      </a:r>
                      <a:endParaRPr lang="en-US" sz="18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80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967407944"/>
                  </a:ext>
                </a:extLst>
              </a:tr>
              <a:tr h="8532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Who is responsible for controlling access?</a:t>
                      </a:r>
                      <a:endParaRPr lang="en-US" sz="1800" dirty="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953664220"/>
                  </a:ext>
                </a:extLst>
              </a:tr>
            </a:tbl>
          </a:graphicData>
        </a:graphic>
      </p:graphicFrame>
      <p:pic>
        <p:nvPicPr>
          <p:cNvPr id="3" name="Bilde 3" descr="Et bilde som inneholder kjede, sitter, tre, ligger&#10;&#10;Automatisk generert beskrivelse">
            <a:extLst>
              <a:ext uri="{FF2B5EF4-FFF2-40B4-BE49-F238E27FC236}">
                <a16:creationId xmlns:a16="http://schemas.microsoft.com/office/drawing/2014/main" id="{1528B75B-F459-4C10-B1D3-1E883C8D4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046" y="1514776"/>
            <a:ext cx="5254103" cy="35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Organisation</a:t>
            </a:r>
            <a:r>
              <a:rPr lang="nb-NO" dirty="0" smtClean="0"/>
              <a:t> and Metadata – </a:t>
            </a:r>
            <a:r>
              <a:rPr lang="nb-NO" dirty="0" err="1" smtClean="0"/>
              <a:t>Documentation</a:t>
            </a:r>
            <a:r>
              <a:rPr lang="nb-NO" dirty="0" smtClean="0"/>
              <a:t> and Data </a:t>
            </a:r>
            <a:r>
              <a:rPr lang="nb-NO" dirty="0" err="1" smtClean="0"/>
              <a:t>Quality</a:t>
            </a:r>
            <a:endParaRPr lang="nb-NO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sz="2000" dirty="0" smtClean="0">
              <a:latin typeface="+mj-lt"/>
            </a:endParaRPr>
          </a:p>
          <a:p>
            <a:pPr marL="0" indent="0">
              <a:buNone/>
            </a:pPr>
            <a:r>
              <a:rPr lang="nb-NO" sz="2000" dirty="0" err="1" smtClean="0">
                <a:latin typeface="+mj-lt"/>
              </a:rPr>
              <a:t>Describe</a:t>
            </a:r>
            <a:r>
              <a:rPr lang="nb-NO" sz="2000" dirty="0" smtClean="0">
                <a:latin typeface="+mj-lt"/>
              </a:rPr>
              <a:t> </a:t>
            </a:r>
            <a:r>
              <a:rPr lang="nb-NO" sz="2000" dirty="0" err="1" smtClean="0">
                <a:latin typeface="+mj-lt"/>
              </a:rPr>
              <a:t>routines</a:t>
            </a:r>
            <a:r>
              <a:rPr lang="nb-NO" sz="2000" dirty="0" smtClean="0">
                <a:latin typeface="+mj-lt"/>
              </a:rPr>
              <a:t> for </a:t>
            </a:r>
            <a:r>
              <a:rPr lang="nb-NO" sz="2000" dirty="0" err="1" smtClean="0">
                <a:latin typeface="+mj-lt"/>
              </a:rPr>
              <a:t>how</a:t>
            </a:r>
            <a:r>
              <a:rPr lang="nb-NO" sz="2000" dirty="0" smtClean="0">
                <a:latin typeface="+mj-lt"/>
              </a:rPr>
              <a:t> data </a:t>
            </a:r>
            <a:r>
              <a:rPr lang="nb-NO" sz="2000" dirty="0" err="1" smtClean="0">
                <a:latin typeface="+mj-lt"/>
              </a:rPr>
              <a:t>will</a:t>
            </a:r>
            <a:r>
              <a:rPr lang="nb-NO" sz="2000" dirty="0" smtClean="0">
                <a:latin typeface="+mj-lt"/>
              </a:rPr>
              <a:t> be </a:t>
            </a:r>
            <a:r>
              <a:rPr lang="nb-NO" sz="2000" dirty="0" err="1" smtClean="0">
                <a:latin typeface="+mj-lt"/>
              </a:rPr>
              <a:t>documented</a:t>
            </a:r>
            <a:r>
              <a:rPr lang="nb-NO" sz="2000" dirty="0" smtClean="0">
                <a:latin typeface="+mj-lt"/>
              </a:rPr>
              <a:t> during </a:t>
            </a:r>
            <a:r>
              <a:rPr lang="nb-NO" sz="2000" dirty="0" err="1" smtClean="0">
                <a:latin typeface="+mj-lt"/>
              </a:rPr>
              <a:t>the</a:t>
            </a:r>
            <a:r>
              <a:rPr lang="nb-NO" sz="2000" dirty="0" smtClean="0">
                <a:latin typeface="+mj-lt"/>
              </a:rPr>
              <a:t> </a:t>
            </a:r>
            <a:r>
              <a:rPr lang="nb-NO" sz="2000" dirty="0" err="1" smtClean="0">
                <a:latin typeface="+mj-lt"/>
              </a:rPr>
              <a:t>project</a:t>
            </a:r>
            <a:endParaRPr lang="nb-NO" sz="2000" dirty="0" smtClean="0">
              <a:latin typeface="+mj-lt"/>
            </a:endParaRPr>
          </a:p>
          <a:p>
            <a:pPr marL="0" indent="0">
              <a:buNone/>
            </a:pPr>
            <a:endParaRPr lang="nb-NO" sz="2000" dirty="0" smtClean="0">
              <a:latin typeface="+mj-lt"/>
            </a:endParaRPr>
          </a:p>
          <a:p>
            <a:pPr marL="0" indent="0">
              <a:buNone/>
            </a:pPr>
            <a:r>
              <a:rPr lang="nb-NO" sz="2000" dirty="0" smtClean="0">
                <a:latin typeface="+mj-lt"/>
              </a:rPr>
              <a:t>Will </a:t>
            </a:r>
            <a:r>
              <a:rPr lang="nb-NO" sz="2000" dirty="0" err="1" smtClean="0">
                <a:latin typeface="+mj-lt"/>
              </a:rPr>
              <a:t>you</a:t>
            </a:r>
            <a:r>
              <a:rPr lang="nb-NO" sz="2000" dirty="0" smtClean="0">
                <a:latin typeface="+mj-lt"/>
              </a:rPr>
              <a:t> </a:t>
            </a:r>
            <a:r>
              <a:rPr lang="nb-NO" sz="2000" dirty="0" err="1" smtClean="0">
                <a:latin typeface="+mj-lt"/>
              </a:rPr>
              <a:t>use</a:t>
            </a:r>
            <a:r>
              <a:rPr lang="nb-NO" sz="2000" dirty="0" smtClean="0">
                <a:latin typeface="+mj-lt"/>
              </a:rPr>
              <a:t> an </a:t>
            </a:r>
            <a:r>
              <a:rPr lang="nb-NO" sz="2000" dirty="0" err="1" smtClean="0">
                <a:latin typeface="+mj-lt"/>
              </a:rPr>
              <a:t>existing</a:t>
            </a:r>
            <a:r>
              <a:rPr lang="nb-NO" sz="2000" dirty="0" smtClean="0">
                <a:latin typeface="+mj-lt"/>
              </a:rPr>
              <a:t> metadata standard? If </a:t>
            </a:r>
            <a:r>
              <a:rPr lang="nb-NO" sz="2000" dirty="0" err="1" smtClean="0">
                <a:latin typeface="+mj-lt"/>
              </a:rPr>
              <a:t>yes</a:t>
            </a:r>
            <a:r>
              <a:rPr lang="nb-NO" sz="2000" dirty="0" smtClean="0">
                <a:latin typeface="+mj-lt"/>
              </a:rPr>
              <a:t>, </a:t>
            </a:r>
            <a:r>
              <a:rPr lang="nb-NO" sz="2000" dirty="0" err="1" smtClean="0">
                <a:latin typeface="+mj-lt"/>
              </a:rPr>
              <a:t>which</a:t>
            </a:r>
            <a:r>
              <a:rPr lang="nb-NO" sz="2000" dirty="0" smtClean="0">
                <a:latin typeface="+mj-lt"/>
              </a:rPr>
              <a:t> standard?</a:t>
            </a:r>
          </a:p>
          <a:p>
            <a:pPr marL="0" indent="0">
              <a:buNone/>
            </a:pPr>
            <a:endParaRPr lang="nb-NO" sz="2000" dirty="0">
              <a:latin typeface="+mj-lt"/>
            </a:endParaRPr>
          </a:p>
          <a:p>
            <a:pPr marL="0" indent="0">
              <a:buNone/>
            </a:pPr>
            <a:endParaRPr lang="nb-NO" sz="2000" dirty="0" smtClean="0">
              <a:latin typeface="+mj-lt"/>
            </a:endParaRPr>
          </a:p>
          <a:p>
            <a:pPr marL="0" indent="0">
              <a:buNone/>
            </a:pPr>
            <a:endParaRPr lang="nb-NO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389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" y="0"/>
            <a:ext cx="9131972" cy="5920301"/>
          </a:xfrm>
        </p:spPr>
      </p:pic>
      <p:sp>
        <p:nvSpPr>
          <p:cNvPr id="5" name="TextBox 4"/>
          <p:cNvSpPr txBox="1"/>
          <p:nvPr/>
        </p:nvSpPr>
        <p:spPr>
          <a:xfrm>
            <a:off x="762000" y="538748"/>
            <a:ext cx="525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Metadata???</a:t>
            </a:r>
            <a:endParaRPr lang="nb-NO" sz="4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585692"/>
            <a:ext cx="8755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fontAlgn="auto">
              <a:buNone/>
            </a:pPr>
            <a:r>
              <a:rPr lang="nb-NO" b="1" dirty="0" err="1" smtClean="0">
                <a:solidFill>
                  <a:srgbClr val="00B0F0"/>
                </a:solidFill>
              </a:rPr>
              <a:t>Useful</a:t>
            </a:r>
            <a:r>
              <a:rPr lang="nb-NO" b="1" dirty="0" smtClean="0">
                <a:solidFill>
                  <a:srgbClr val="00B0F0"/>
                </a:solidFill>
              </a:rPr>
              <a:t> </a:t>
            </a:r>
            <a:r>
              <a:rPr lang="nb-NO" b="1" dirty="0">
                <a:solidFill>
                  <a:srgbClr val="00B0F0"/>
                </a:solidFill>
              </a:rPr>
              <a:t>links: </a:t>
            </a:r>
            <a:endParaRPr lang="nb-NO" b="1" dirty="0" smtClean="0">
              <a:solidFill>
                <a:srgbClr val="00B0F0"/>
              </a:solidFill>
            </a:endParaRPr>
          </a:p>
          <a:p>
            <a:pPr marL="0" indent="0" fontAlgn="auto">
              <a:buNone/>
            </a:pPr>
            <a:r>
              <a:rPr lang="nb-NO" dirty="0" smtClean="0">
                <a:solidFill>
                  <a:srgbClr val="00B0F0"/>
                </a:solidFill>
                <a:hlinkClick r:id="rId4"/>
              </a:rPr>
              <a:t>https</a:t>
            </a:r>
            <a:r>
              <a:rPr lang="nb-NO" dirty="0">
                <a:solidFill>
                  <a:srgbClr val="00B0F0"/>
                </a:solidFill>
                <a:hlinkClick r:id="rId4"/>
              </a:rPr>
              <a:t>://www.openaire.eu/what-is-metadata</a:t>
            </a:r>
            <a:r>
              <a:rPr lang="nb-NO" dirty="0">
                <a:solidFill>
                  <a:srgbClr val="00B0F0"/>
                </a:solidFill>
              </a:rPr>
              <a:t> &amp;</a:t>
            </a:r>
          </a:p>
          <a:p>
            <a:pPr marL="0" indent="0">
              <a:buNone/>
            </a:pPr>
            <a:r>
              <a:rPr lang="nb-NO" b="1" dirty="0">
                <a:solidFill>
                  <a:srgbClr val="00B0F0"/>
                </a:solidFill>
              </a:rPr>
              <a:t>metadata standards </a:t>
            </a:r>
            <a:r>
              <a:rPr lang="nb-NO" b="1" dirty="0" err="1">
                <a:solidFill>
                  <a:srgbClr val="00B0F0"/>
                </a:solidFill>
              </a:rPr>
              <a:t>humanities</a:t>
            </a:r>
            <a:r>
              <a:rPr lang="nb-NO" b="1" dirty="0">
                <a:solidFill>
                  <a:srgbClr val="00B0F0"/>
                </a:solidFill>
              </a:rPr>
              <a:t>: </a:t>
            </a:r>
            <a:r>
              <a:rPr lang="nb-NO" dirty="0">
                <a:solidFill>
                  <a:srgbClr val="00B0F0"/>
                </a:solidFill>
                <a:hlinkClick r:id="rId5"/>
              </a:rPr>
              <a:t>https://tei-c.org</a:t>
            </a:r>
            <a:r>
              <a:rPr lang="nb-NO" dirty="0" smtClean="0">
                <a:solidFill>
                  <a:srgbClr val="00B0F0"/>
                </a:solidFill>
                <a:hlinkClick r:id="rId5"/>
              </a:rPr>
              <a:t>/</a:t>
            </a:r>
            <a:endParaRPr lang="nb-NO" dirty="0">
              <a:solidFill>
                <a:srgbClr val="00B0F0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30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9228"/>
            <a:ext cx="7200800" cy="506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8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62113"/>
            <a:ext cx="3600953" cy="3343742"/>
          </a:xfrm>
        </p:spPr>
      </p:pic>
      <p:sp>
        <p:nvSpPr>
          <p:cNvPr id="4" name="Rectangle 3"/>
          <p:cNvSpPr/>
          <p:nvPr/>
        </p:nvSpPr>
        <p:spPr>
          <a:xfrm>
            <a:off x="251521" y="2497460"/>
            <a:ext cx="4536504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FontTx/>
              <a:buNone/>
            </a:pPr>
            <a:endParaRPr lang="nb-NO" dirty="0" smtClean="0">
              <a:hlinkClick r:id="rId4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Tx/>
              <a:buNone/>
            </a:pPr>
            <a:endParaRPr lang="nb-NO" dirty="0">
              <a:hlinkClick r:id="rId4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Tx/>
              <a:buNone/>
            </a:pPr>
            <a:endParaRPr lang="nb-NO" dirty="0" smtClean="0">
              <a:hlinkClick r:id="rId4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Tx/>
              <a:buNone/>
            </a:pPr>
            <a:endParaRPr lang="nb-NO" dirty="0">
              <a:hlinkClick r:id="rId4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Tx/>
              <a:buNone/>
            </a:pPr>
            <a:endParaRPr lang="nb-NO" dirty="0" smtClean="0">
              <a:hlinkClick r:id="rId4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FontTx/>
              <a:buNone/>
            </a:pPr>
            <a:r>
              <a:rPr lang="nb-NO" dirty="0" smtClean="0">
                <a:hlinkClick r:id="rId4"/>
              </a:rPr>
              <a:t>https://dans.knaw.nl/en/about/services/easy/information-about-depositing-data/before-depositing/file-formats?set_language=en</a:t>
            </a:r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" y="646218"/>
            <a:ext cx="2501881" cy="100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8EAE291-C8E7-F648-9CF3-2662E6128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0" y="337221"/>
            <a:ext cx="7434259" cy="53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4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Legal and Ethical </a:t>
            </a:r>
            <a:r>
              <a:rPr lang="nb-NO" dirty="0" err="1"/>
              <a:t>Aspects</a:t>
            </a:r>
            <a:endParaRPr lang="nb-NO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911121"/>
              </p:ext>
            </p:extLst>
          </p:nvPr>
        </p:nvGraphicFramePr>
        <p:xfrm>
          <a:off x="179512" y="1662115"/>
          <a:ext cx="8964487" cy="38596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64487">
                  <a:extLst>
                    <a:ext uri="{9D8B030D-6E8A-4147-A177-3AD203B41FA5}">
                      <a16:colId xmlns:a16="http://schemas.microsoft.com/office/drawing/2014/main" val="1749531697"/>
                    </a:ext>
                  </a:extLst>
                </a:gridCol>
              </a:tblGrid>
              <a:tr h="15414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How will you ensure that data management is conducted in accordance with legal requirements regarding privacy, confidentiality, and intellectual property rights?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517573027"/>
                  </a:ext>
                </a:extLst>
              </a:tr>
              <a:tr h="15414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It is always important to think ethics in relation to both the collection and sharing of data. </a:t>
                      </a:r>
                      <a:endParaRPr lang="en-US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How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will you ensure that data management is conducted ethically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?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735639935"/>
                  </a:ext>
                </a:extLst>
              </a:tr>
              <a:tr h="77679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70532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09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160D74-B13C-124D-8DC5-08617D3CA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F61424D-4EB1-CE42-92CF-E64E48F09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536" y="585216"/>
            <a:ext cx="5544616" cy="4752529"/>
          </a:xfrm>
        </p:spPr>
      </p:pic>
    </p:spTree>
    <p:extLst>
      <p:ext uri="{BB962C8B-B14F-4D97-AF65-F5344CB8AC3E}">
        <p14:creationId xmlns:p14="http://schemas.microsoft.com/office/powerpoint/2010/main" val="219051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Legal and </a:t>
            </a:r>
            <a:r>
              <a:rPr lang="nb-NO" dirty="0" err="1" smtClean="0"/>
              <a:t>Ethical</a:t>
            </a:r>
            <a:r>
              <a:rPr lang="nb-NO" dirty="0" smtClean="0"/>
              <a:t> </a:t>
            </a:r>
            <a:r>
              <a:rPr lang="nb-NO" dirty="0" err="1" smtClean="0"/>
              <a:t>Aspects</a:t>
            </a:r>
            <a:r>
              <a:rPr lang="nb-NO" dirty="0" smtClean="0"/>
              <a:t> - </a:t>
            </a:r>
            <a:r>
              <a:rPr lang="nb-NO" dirty="0" err="1" smtClean="0"/>
              <a:t>Licensing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</a:rPr>
              <a:t>Have you considered licensing your data for reuse? </a:t>
            </a:r>
            <a:endParaRPr lang="en-US" sz="1800" dirty="0" smtClean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</a:rPr>
              <a:t>If </a:t>
            </a:r>
            <a:r>
              <a:rPr lang="en-US" sz="1800" dirty="0">
                <a:latin typeface="Arial" panose="020B0604020202020204" pitchFamily="34" charset="0"/>
              </a:rPr>
              <a:t>yes, what license will you use</a:t>
            </a:r>
            <a:r>
              <a:rPr lang="en-US" sz="1800" dirty="0" smtClean="0">
                <a:latin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</a:rPr>
              <a:t>Useful </a:t>
            </a:r>
            <a:r>
              <a:rPr lang="en-US" sz="1800" dirty="0">
                <a:latin typeface="Arial" panose="020B0604020202020204" pitchFamily="34" charset="0"/>
              </a:rPr>
              <a:t>link: </a:t>
            </a:r>
            <a:r>
              <a:rPr lang="en-US" sz="1800" dirty="0">
                <a:latin typeface="Arial" panose="020B0604020202020204" pitchFamily="34" charset="0"/>
                <a:hlinkClick r:id="rId3"/>
              </a:rPr>
              <a:t>https://</a:t>
            </a:r>
            <a:r>
              <a:rPr lang="en-US" sz="1800" dirty="0" smtClean="0">
                <a:latin typeface="Arial" panose="020B0604020202020204" pitchFamily="34" charset="0"/>
                <a:hlinkClick r:id="rId3"/>
              </a:rPr>
              <a:t>www.openaire.eu/guides</a:t>
            </a:r>
            <a:endParaRPr lang="en-US" sz="1800" dirty="0" smtClean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</a:rPr>
              <a:t> </a:t>
            </a:r>
            <a:endParaRPr lang="en-US" sz="18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339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Sharing and Archiving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51000"/>
            <a:ext cx="4762500" cy="3429000"/>
          </a:xfrm>
        </p:spPr>
        <p:txBody>
          <a:bodyPr/>
          <a:lstStyle/>
          <a:p>
            <a:pPr marL="0" indent="0" fontAlgn="t">
              <a:buNone/>
            </a:pPr>
            <a:r>
              <a:rPr lang="en-US" sz="1800" dirty="0"/>
              <a:t>Which archive are you planning to use to archive your research data?</a:t>
            </a:r>
            <a:endParaRPr lang="nb-NO" sz="1800" dirty="0"/>
          </a:p>
          <a:p>
            <a:pPr marL="0" indent="0" fontAlgn="t">
              <a:buNone/>
            </a:pPr>
            <a:r>
              <a:rPr lang="en-US" sz="1800" dirty="0"/>
              <a:t> </a:t>
            </a:r>
            <a:endParaRPr lang="nb-NO" sz="1800" dirty="0"/>
          </a:p>
          <a:p>
            <a:pPr marL="0" indent="0" fontAlgn="t">
              <a:buNone/>
            </a:pPr>
            <a:r>
              <a:rPr lang="en-US" sz="1800" dirty="0"/>
              <a:t>Can your data be shared openly or should access be restricted? </a:t>
            </a:r>
            <a:endParaRPr lang="nb-NO" sz="1800" dirty="0"/>
          </a:p>
          <a:p>
            <a:pPr marL="0" indent="0" fontAlgn="t">
              <a:buNone/>
            </a:pPr>
            <a:endParaRPr lang="en-US" sz="1800" dirty="0" smtClean="0"/>
          </a:p>
          <a:p>
            <a:pPr marL="0" indent="0" fontAlgn="t">
              <a:buNone/>
            </a:pPr>
            <a:r>
              <a:rPr lang="en-US" sz="1800" dirty="0" smtClean="0"/>
              <a:t>To </a:t>
            </a:r>
            <a:r>
              <a:rPr lang="en-US" sz="1800" dirty="0"/>
              <a:t>what degree can you share your data?</a:t>
            </a:r>
            <a:endParaRPr lang="nb-NO" sz="1800" dirty="0"/>
          </a:p>
          <a:p>
            <a:pPr marL="0" indent="0" fontAlgn="t">
              <a:buNone/>
            </a:pPr>
            <a:r>
              <a:rPr lang="en-US" b="1" dirty="0"/>
              <a:t> </a:t>
            </a:r>
            <a:endParaRPr lang="nb-NO" dirty="0"/>
          </a:p>
          <a:p>
            <a:endParaRPr lang="nb-NO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48" y="1646865"/>
            <a:ext cx="4562577" cy="3433135"/>
          </a:xfrm>
        </p:spPr>
      </p:pic>
    </p:spTree>
    <p:extLst>
      <p:ext uri="{BB962C8B-B14F-4D97-AF65-F5344CB8AC3E}">
        <p14:creationId xmlns:p14="http://schemas.microsoft.com/office/powerpoint/2010/main" val="13476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Learning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After the course, you:</a:t>
            </a:r>
          </a:p>
          <a:p>
            <a:pPr marL="457200" indent="-457200">
              <a:buAutoNum type="arabicPeriod"/>
            </a:pPr>
            <a:r>
              <a:rPr lang="en-US"/>
              <a:t>Will be familiar with the concept of the data management plan</a:t>
            </a:r>
          </a:p>
          <a:p>
            <a:pPr marL="457200" indent="-457200">
              <a:buAutoNum type="arabicPeriod"/>
            </a:pPr>
            <a:r>
              <a:rPr lang="en-US"/>
              <a:t>Know the UiO requirements for data management planning</a:t>
            </a:r>
          </a:p>
          <a:p>
            <a:pPr marL="457200" indent="-457200">
              <a:buAutoNum type="arabicPeriod"/>
            </a:pPr>
            <a:r>
              <a:rPr lang="en-US"/>
              <a:t>Have knowledge enough to get started to create a data management plan for your project(s)</a:t>
            </a:r>
          </a:p>
          <a:p>
            <a:pPr marL="271145" indent="-271145"/>
            <a:endParaRPr lang="en-US"/>
          </a:p>
          <a:p>
            <a:pPr marL="271145" indent="-271145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532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FBFFD4-E02E-114E-926D-AD54B9E8D53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7504" y="1417340"/>
            <a:ext cx="5040560" cy="3662660"/>
          </a:xfrm>
        </p:spPr>
        <p:txBody>
          <a:bodyPr/>
          <a:lstStyle/>
          <a:p>
            <a:pPr marL="0" indent="0">
              <a:buNone/>
            </a:pP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List of </a:t>
            </a:r>
            <a:r>
              <a:rPr lang="nb-NO" sz="20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archives</a:t>
            </a:r>
            <a:r>
              <a:rPr lang="nb-NO" sz="2000" kern="1200" dirty="0">
                <a:latin typeface="Arial" charset="0"/>
                <a:ea typeface="ヒラギノ角ゴ Pro W3" charset="-128"/>
                <a:cs typeface="ヒラギノ角ゴ Pro W3" charset="-128"/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nb-NO" sz="18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3"/>
              </a:rPr>
              <a:t>re3data.org</a:t>
            </a:r>
            <a:r>
              <a:rPr lang="nb-NO" sz="1800" kern="1200" dirty="0">
                <a:latin typeface="Arial" charset="0"/>
                <a:ea typeface="ヒラギノ角ゴ Pro W3" charset="-128"/>
                <a:cs typeface="ヒラギノ角ゴ Pro W3" charset="-128"/>
              </a:rPr>
              <a:t> a global list of </a:t>
            </a:r>
            <a:r>
              <a:rPr lang="nb-NO" sz="18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archives</a:t>
            </a:r>
            <a:endParaRPr lang="nb-NO" sz="18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>
              <a:buFont typeface="Wingdings" pitchFamily="2" charset="2"/>
              <a:buChar char="ü"/>
            </a:pPr>
            <a:r>
              <a:rPr lang="nb-NO" sz="18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4"/>
              </a:rPr>
              <a:t>Zenodo</a:t>
            </a:r>
            <a:r>
              <a:rPr lang="nb-NO" sz="1800" kern="1200" dirty="0">
                <a:latin typeface="Arial" charset="0"/>
                <a:ea typeface="ヒラギノ角ゴ Pro W3" charset="-128"/>
                <a:cs typeface="ヒラギノ角ゴ Pro W3" charset="-128"/>
              </a:rPr>
              <a:t> </a:t>
            </a:r>
            <a:r>
              <a:rPr lang="nb-NO" sz="18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EU’s</a:t>
            </a:r>
            <a:r>
              <a:rPr lang="nb-NO" sz="1800" kern="1200" dirty="0"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  <a:r>
              <a:rPr lang="nb-NO" sz="1800" kern="1200" dirty="0" err="1" smtClean="0">
                <a:latin typeface="Arial" charset="0"/>
                <a:ea typeface="ヒラギノ角ゴ Pro W3" charset="-128"/>
                <a:cs typeface="ヒラギノ角ゴ Pro W3" charset="-128"/>
              </a:rPr>
              <a:t>archive</a:t>
            </a:r>
            <a:r>
              <a:rPr lang="nb-NO" sz="1800" kern="1200" dirty="0" smtClean="0">
                <a:latin typeface="Arial" charset="0"/>
                <a:ea typeface="ヒラギノ角ゴ Pro W3" charset="-128"/>
                <a:cs typeface="ヒラギノ角ゴ Pro W3" charset="-128"/>
              </a:rPr>
              <a:t> (</a:t>
            </a:r>
            <a:r>
              <a:rPr lang="nb-NO" sz="1800" kern="1200" dirty="0" err="1" smtClean="0">
                <a:latin typeface="Arial" charset="0"/>
                <a:ea typeface="ヒラギノ角ゴ Pro W3" charset="-128"/>
                <a:cs typeface="ヒラギノ角ゴ Pro W3" charset="-128"/>
              </a:rPr>
              <a:t>generic</a:t>
            </a:r>
            <a:r>
              <a:rPr lang="nb-NO" sz="1800" kern="1200" dirty="0" smtClean="0">
                <a:latin typeface="Arial" charset="0"/>
                <a:ea typeface="ヒラギノ角ゴ Pro W3" charset="-128"/>
                <a:cs typeface="ヒラギノ角ゴ Pro W3" charset="-128"/>
              </a:rPr>
              <a:t> service)</a:t>
            </a:r>
            <a:endParaRPr lang="nb-NO" sz="18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>
              <a:buFont typeface="Wingdings" pitchFamily="2" charset="2"/>
              <a:buChar char="ü"/>
            </a:pPr>
            <a:r>
              <a:rPr lang="nb-NO" sz="18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5"/>
              </a:rPr>
              <a:t>NSD</a:t>
            </a:r>
            <a:r>
              <a:rPr lang="nb-NO" sz="1800" kern="1200" dirty="0">
                <a:latin typeface="Arial" charset="0"/>
                <a:ea typeface="ヒラギノ角ゴ Pro W3" charset="-128"/>
                <a:cs typeface="ヒラギノ角ゴ Pro W3" charset="-128"/>
              </a:rPr>
              <a:t> </a:t>
            </a:r>
            <a:r>
              <a:rPr lang="nb-NO" sz="18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national</a:t>
            </a:r>
            <a:r>
              <a:rPr lang="nb-NO" sz="1800" kern="1200" dirty="0">
                <a:latin typeface="Arial" charset="0"/>
                <a:ea typeface="ヒラギノ角ゴ Pro W3" charset="-128"/>
                <a:cs typeface="ヒラギノ角ゴ Pro W3" charset="-128"/>
              </a:rPr>
              <a:t> archive</a:t>
            </a:r>
          </a:p>
          <a:p>
            <a:pPr>
              <a:buFont typeface="Wingdings" pitchFamily="2" charset="2"/>
              <a:buChar char="ü"/>
            </a:pPr>
            <a:r>
              <a:rPr lang="nb-NO" sz="18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6"/>
              </a:rPr>
              <a:t>The Norwegian e-infrastructure for research &amp; </a:t>
            </a:r>
            <a:r>
              <a:rPr lang="nb-NO" sz="1800" u="sng" kern="1200" dirty="0" err="1">
                <a:latin typeface="Arial" charset="0"/>
                <a:ea typeface="ヒラギノ角ゴ Pro W3" charset="-128"/>
                <a:cs typeface="ヒラギノ角ゴ Pro W3" charset="-128"/>
                <a:hlinkClick r:id="rId6"/>
              </a:rPr>
              <a:t>Education</a:t>
            </a:r>
            <a:r>
              <a:rPr lang="nb-NO" sz="18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6"/>
              </a:rPr>
              <a:t> </a:t>
            </a:r>
            <a:r>
              <a:rPr lang="nb-NO" sz="1800" kern="1200" dirty="0" err="1" smtClean="0">
                <a:latin typeface="Arial" charset="0"/>
                <a:ea typeface="ヒラギノ角ゴ Pro W3" charset="-128"/>
                <a:cs typeface="ヒラギノ角ゴ Pro W3" charset="-128"/>
              </a:rPr>
              <a:t>national</a:t>
            </a:r>
            <a:r>
              <a:rPr lang="nb-NO" sz="1800" kern="1200" dirty="0" smtClean="0"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  <a:r>
              <a:rPr lang="nb-NO" sz="1800" kern="1200" dirty="0" err="1" smtClean="0">
                <a:latin typeface="Arial" charset="0"/>
                <a:ea typeface="ヒラギノ角ゴ Pro W3" charset="-128"/>
                <a:cs typeface="ヒラギノ角ゴ Pro W3" charset="-128"/>
              </a:rPr>
              <a:t>archive</a:t>
            </a:r>
            <a:r>
              <a:rPr lang="nb-NO" sz="1800" kern="1200" dirty="0" smtClean="0">
                <a:latin typeface="Arial" charset="0"/>
                <a:ea typeface="ヒラギノ角ゴ Pro W3" charset="-128"/>
                <a:cs typeface="ヒラギノ角ゴ Pro W3" charset="-128"/>
              </a:rPr>
              <a:t> (sigma2)</a:t>
            </a:r>
            <a:endParaRPr lang="nb-NO" sz="1800" u="sng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>
              <a:buFont typeface="Wingdings" pitchFamily="2" charset="2"/>
              <a:buChar char="ü"/>
            </a:pPr>
            <a:r>
              <a:rPr lang="nb-NO" sz="1800" u="sng" kern="1200" dirty="0">
                <a:latin typeface="Arial" charset="0"/>
                <a:ea typeface="ヒラギノ角ゴ Pro W3" charset="-128"/>
                <a:cs typeface="ヒラギノ角ゴ Pro W3" charset="-128"/>
                <a:hlinkClick r:id="rId7"/>
              </a:rPr>
              <a:t>DataverseNO </a:t>
            </a:r>
            <a:r>
              <a:rPr lang="nb-NO" sz="1800" kern="1200" dirty="0" err="1">
                <a:latin typeface="Arial" charset="0"/>
                <a:ea typeface="ヒラギノ角ゴ Pro W3" charset="-128"/>
                <a:cs typeface="ヒラギノ角ゴ Pro W3" charset="-128"/>
              </a:rPr>
              <a:t>national</a:t>
            </a:r>
            <a:r>
              <a:rPr lang="nb-NO" sz="1800" kern="1200" dirty="0"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  <a:r>
              <a:rPr lang="nb-NO" sz="1800" kern="1200" dirty="0" err="1" smtClean="0">
                <a:latin typeface="Arial" charset="0"/>
                <a:ea typeface="ヒラギノ角ゴ Pro W3" charset="-128"/>
                <a:cs typeface="ヒラギノ角ゴ Pro W3" charset="-128"/>
              </a:rPr>
              <a:t>archive</a:t>
            </a:r>
            <a:r>
              <a:rPr lang="nb-NO" sz="1800" kern="1200" dirty="0" smtClean="0">
                <a:latin typeface="Arial" charset="0"/>
                <a:ea typeface="ヒラギノ角ゴ Pro W3" charset="-128"/>
                <a:cs typeface="ヒラギノ角ゴ Pro W3" charset="-128"/>
              </a:rPr>
              <a:t> </a:t>
            </a:r>
            <a:r>
              <a:rPr lang="nb-NO" sz="1800" kern="1200" dirty="0" err="1" smtClean="0">
                <a:latin typeface="Arial" charset="0"/>
                <a:ea typeface="ヒラギノ角ゴ Pro W3" charset="-128"/>
                <a:cs typeface="ヒラギノ角ゴ Pro W3" charset="-128"/>
              </a:rPr>
              <a:t>delivered</a:t>
            </a:r>
            <a:r>
              <a:rPr lang="nb-NO" sz="1800" kern="1200" dirty="0" smtClean="0">
                <a:latin typeface="Arial" charset="0"/>
                <a:ea typeface="ヒラギノ角ゴ Pro W3" charset="-128"/>
                <a:cs typeface="ヒラギノ角ゴ Pro W3" charset="-128"/>
              </a:rPr>
              <a:t> from </a:t>
            </a:r>
            <a:r>
              <a:rPr lang="nb-NO" sz="1800" kern="1200" dirty="0" err="1" smtClean="0">
                <a:latin typeface="Arial" charset="0"/>
                <a:ea typeface="ヒラギノ角ゴ Pro W3" charset="-128"/>
                <a:cs typeface="ヒラギノ角ゴ Pro W3" charset="-128"/>
              </a:rPr>
              <a:t>the</a:t>
            </a:r>
            <a:r>
              <a:rPr lang="nb-NO" sz="1800" kern="1200" dirty="0" smtClean="0">
                <a:latin typeface="Arial" charset="0"/>
                <a:ea typeface="ヒラギノ角ゴ Pro W3" charset="-128"/>
                <a:cs typeface="ヒラギノ角ゴ Pro W3" charset="-128"/>
              </a:rPr>
              <a:t> UiT</a:t>
            </a:r>
            <a:endParaRPr lang="nb-NO" sz="18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>
              <a:buFont typeface="Wingdings" pitchFamily="2" charset="2"/>
              <a:buChar char="ü"/>
            </a:pPr>
            <a:endParaRPr lang="nb-NO" sz="18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pPr marL="0" indent="0">
              <a:buNone/>
            </a:pPr>
            <a:endParaRPr lang="nb-NO" sz="1800" kern="1200" dirty="0"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0CB65A9-1CF6-C748-BFC9-32DCFAE36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072" y="0"/>
            <a:ext cx="381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21197"/>
            <a:ext cx="7921625" cy="936104"/>
          </a:xfrm>
        </p:spPr>
        <p:txBody>
          <a:bodyPr/>
          <a:lstStyle/>
          <a:p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dirty="0"/>
              <a:t>What </a:t>
            </a:r>
            <a:r>
              <a:rPr lang="nb-NO" dirty="0" err="1"/>
              <a:t>archived</a:t>
            </a:r>
            <a:r>
              <a:rPr lang="nb-NO" dirty="0"/>
              <a:t> data can </a:t>
            </a:r>
            <a:r>
              <a:rPr lang="nb-NO" dirty="0" err="1"/>
              <a:t>look</a:t>
            </a:r>
            <a:r>
              <a:rPr lang="nb-NO" dirty="0"/>
              <a:t> like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hlinkClick r:id="rId3"/>
              </a:rPr>
              <a:t>https://</a:t>
            </a:r>
            <a:r>
              <a:rPr lang="nb-NO" dirty="0" smtClean="0">
                <a:hlinkClick r:id="rId3"/>
              </a:rPr>
              <a:t>dataverse.no/dataset.xhtml?persistentId=doi:10.18710/CZRKNZ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59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382481"/>
            <a:ext cx="8360097" cy="527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7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nb-NO"/>
              <a:t>Responsibilities and Resources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024790"/>
              </p:ext>
            </p:extLst>
          </p:nvPr>
        </p:nvGraphicFramePr>
        <p:xfrm>
          <a:off x="745776" y="1650400"/>
          <a:ext cx="7941006" cy="37998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941006">
                  <a:extLst>
                    <a:ext uri="{9D8B030D-6E8A-4147-A177-3AD203B41FA5}">
                      <a16:colId xmlns:a16="http://schemas.microsoft.com/office/drawing/2014/main" val="73950230"/>
                    </a:ext>
                  </a:extLst>
                </a:gridCol>
              </a:tblGrid>
              <a:tr h="552053">
                <a:tc>
                  <a:txBody>
                    <a:bodyPr/>
                    <a:lstStyle/>
                    <a:p>
                      <a:pPr marL="171450" indent="-1714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Who has ultimate responsibility for managing research data during the project period? </a:t>
                      </a:r>
                      <a:endParaRPr lang="en-US" sz="1800" dirty="0">
                        <a:effectLst/>
                      </a:endParaRPr>
                    </a:p>
                    <a:p>
                      <a:pPr marL="0" indent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n-US" sz="18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127316944"/>
                  </a:ext>
                </a:extLst>
              </a:tr>
              <a:tr h="552053">
                <a:tc>
                  <a:txBody>
                    <a:bodyPr/>
                    <a:lstStyle/>
                    <a:p>
                      <a:pPr marL="171450" indent="-1714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Who has responsibility for managing and archiving the data after the project ends?</a:t>
                      </a:r>
                      <a:endParaRPr lang="en-US" sz="1800" dirty="0">
                        <a:effectLst/>
                      </a:endParaRPr>
                    </a:p>
                    <a:p>
                      <a:pPr marL="0" indent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n-US" sz="18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395770390"/>
                  </a:ext>
                </a:extLst>
              </a:tr>
              <a:tr h="1104107">
                <a:tc>
                  <a:txBody>
                    <a:bodyPr/>
                    <a:lstStyle/>
                    <a:p>
                      <a:pPr marL="171450" indent="-1714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Which resources (costs, FTEs, or others) are required for data management in your project? This can include data storage, backups, access to and services related to long-term storage or archiving, and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more</a:t>
                      </a:r>
                    </a:p>
                    <a:p>
                      <a:pPr marL="171450" indent="-1714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endParaRPr lang="en-US" sz="18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627764831"/>
                  </a:ext>
                </a:extLst>
              </a:tr>
              <a:tr h="552053">
                <a:tc>
                  <a:txBody>
                    <a:bodyPr/>
                    <a:lstStyle/>
                    <a:p>
                      <a:pPr marL="171450" indent="-17145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What resource are needed while the project is active?</a:t>
                      </a:r>
                      <a:endParaRPr lang="en-US" sz="1800" dirty="0">
                        <a:effectLst/>
                      </a:endParaRPr>
                    </a:p>
                    <a:p>
                      <a:pPr marL="0" indent="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en-US" sz="1800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537542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9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C9EDDB-EFEB-2A4D-B5A4-EA2FBD69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65213"/>
            <a:ext cx="7921625" cy="936104"/>
          </a:xfrm>
        </p:spPr>
        <p:txBody>
          <a:bodyPr/>
          <a:lstStyle/>
          <a:p>
            <a:r>
              <a:rPr lang="nb-NO" dirty="0"/>
              <a:t>DMP </a:t>
            </a:r>
            <a:r>
              <a:rPr lang="nb-NO" dirty="0" err="1"/>
              <a:t>examples</a:t>
            </a:r>
            <a:r>
              <a:rPr lang="nb-NO" dirty="0"/>
              <a:t> in </a:t>
            </a:r>
            <a:r>
              <a:rPr lang="nb-NO" dirty="0" err="1" smtClean="0"/>
              <a:t>humanities</a:t>
            </a:r>
            <a:r>
              <a:rPr lang="nb-NO" dirty="0" smtClean="0"/>
              <a:t>/</a:t>
            </a:r>
            <a:r>
              <a:rPr lang="nb-NO" dirty="0" err="1" smtClean="0"/>
              <a:t>social</a:t>
            </a:r>
            <a:r>
              <a:rPr lang="nb-NO" dirty="0" smtClean="0"/>
              <a:t> science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AB1041-4246-B946-B0B3-5EB43301C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29308"/>
            <a:ext cx="4536504" cy="4585692"/>
          </a:xfrm>
        </p:spPr>
        <p:txBody>
          <a:bodyPr/>
          <a:lstStyle/>
          <a:p>
            <a:pPr marL="0" indent="0">
              <a:buNone/>
            </a:pPr>
            <a:r>
              <a:rPr lang="nb-NO" sz="1800" dirty="0" err="1" smtClean="0"/>
              <a:t>Horizon</a:t>
            </a:r>
            <a:r>
              <a:rPr lang="nb-NO" sz="1800" dirty="0" smtClean="0"/>
              <a:t> 2020 </a:t>
            </a:r>
            <a:r>
              <a:rPr lang="nb-NO" sz="1800" dirty="0" err="1" smtClean="0"/>
              <a:t>template</a:t>
            </a:r>
            <a:r>
              <a:rPr lang="nb-NO" sz="1800" dirty="0" smtClean="0"/>
              <a:t> </a:t>
            </a:r>
            <a:r>
              <a:rPr lang="nb-NO" sz="1800" dirty="0" err="1" smtClean="0"/>
              <a:t>users</a:t>
            </a:r>
            <a:r>
              <a:rPr lang="nb-NO" sz="1800" dirty="0" smtClean="0"/>
              <a:t>:</a:t>
            </a:r>
          </a:p>
          <a:p>
            <a:pPr>
              <a:buFont typeface="Wingdings" pitchFamily="2" charset="2"/>
              <a:buChar char="§"/>
            </a:pPr>
            <a:r>
              <a:rPr lang="nb-NO" sz="1800" dirty="0" smtClean="0">
                <a:hlinkClick r:id="rId3"/>
              </a:rPr>
              <a:t>https://dmponline.dcc.ac.uk/plans/12379/export.pdf</a:t>
            </a:r>
            <a:endParaRPr lang="nb-NO" sz="1800" dirty="0" smtClean="0"/>
          </a:p>
          <a:p>
            <a:pPr>
              <a:buFont typeface="Wingdings" pitchFamily="2" charset="2"/>
              <a:buChar char="§"/>
            </a:pPr>
            <a:r>
              <a:rPr lang="nb-NO" sz="1800" dirty="0" smtClean="0">
                <a:hlinkClick r:id="rId4"/>
              </a:rPr>
              <a:t>https://dmponline.dcc.ac.uk/plans/39628/export.pdf</a:t>
            </a:r>
            <a:endParaRPr lang="nb-NO" sz="1800" dirty="0" smtClean="0"/>
          </a:p>
          <a:p>
            <a:pPr marL="0" indent="0">
              <a:buNone/>
            </a:pPr>
            <a:r>
              <a:rPr lang="nb-NO" sz="1800" dirty="0" smtClean="0"/>
              <a:t>University of Leeds</a:t>
            </a:r>
          </a:p>
          <a:p>
            <a:pPr>
              <a:buFont typeface="Wingdings" pitchFamily="2" charset="2"/>
              <a:buChar char="§"/>
            </a:pPr>
            <a:r>
              <a:rPr lang="nb-NO" sz="1800" dirty="0" smtClean="0">
                <a:hlinkClick r:id="rId5"/>
              </a:rPr>
              <a:t>https://www.dcc.ac.uk/sites/default/files/documents/adocs/Leeds-RoaDMaP-DMPs.pdf</a:t>
            </a:r>
            <a:endParaRPr lang="nb-NO" sz="1800" dirty="0" smtClean="0"/>
          </a:p>
          <a:p>
            <a:pPr>
              <a:buFont typeface="Wingdings" pitchFamily="2" charset="2"/>
              <a:buChar char="§"/>
            </a:pPr>
            <a:endParaRPr lang="nb-NO" sz="1800" dirty="0" smtClean="0"/>
          </a:p>
          <a:p>
            <a:pPr marL="0" indent="0">
              <a:buNone/>
            </a:pPr>
            <a:r>
              <a:rPr lang="nb-NO" sz="1800" dirty="0" smtClean="0"/>
              <a:t>University of Bristol</a:t>
            </a:r>
          </a:p>
          <a:p>
            <a:pPr>
              <a:buFont typeface="Wingdings" pitchFamily="2" charset="2"/>
              <a:buChar char="§"/>
            </a:pPr>
            <a:r>
              <a:rPr lang="nb-NO" sz="1800" dirty="0" smtClean="0">
                <a:hlinkClick r:id="rId6"/>
              </a:rPr>
              <a:t>https://www.dcc.ac.uk/sites/default/files/documents/adocs/AHRC_Databris_Religion_DMP.pdf</a:t>
            </a:r>
            <a:endParaRPr lang="nb-NO" sz="1800" dirty="0" smtClean="0"/>
          </a:p>
          <a:p>
            <a:pPr marL="0" indent="0">
              <a:buNone/>
            </a:pPr>
            <a:endParaRPr lang="nb-NO" sz="1800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1201317"/>
            <a:ext cx="4277544" cy="4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553244"/>
            <a:ext cx="4104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0"/>
            <a:ext cx="727280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  <a:p>
            <a:r>
              <a:rPr lang="nb-NO" sz="2800" b="1" dirty="0"/>
              <a:t>Tools and support in </a:t>
            </a:r>
            <a:r>
              <a:rPr lang="nb-NO" sz="2800" b="1" dirty="0" err="1"/>
              <a:t>writing</a:t>
            </a:r>
            <a:r>
              <a:rPr lang="nb-NO" sz="2800" b="1" dirty="0"/>
              <a:t> </a:t>
            </a:r>
            <a:r>
              <a:rPr lang="nb-NO" sz="2800" b="1" dirty="0" err="1"/>
              <a:t>your</a:t>
            </a:r>
            <a:r>
              <a:rPr lang="nb-NO" sz="2800" b="1" dirty="0"/>
              <a:t> </a:t>
            </a:r>
            <a:r>
              <a:rPr lang="nb-NO" sz="2800" b="1" dirty="0" smtClean="0"/>
              <a:t>DMP</a:t>
            </a:r>
          </a:p>
          <a:p>
            <a:endParaRPr lang="nb-NO" sz="1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1800" b="1" dirty="0"/>
              <a:t>UiO </a:t>
            </a:r>
            <a:r>
              <a:rPr lang="nb-NO" sz="1800" b="1" dirty="0" err="1"/>
              <a:t>resources</a:t>
            </a:r>
            <a:r>
              <a:rPr lang="nb-NO" sz="1800" b="1" dirty="0"/>
              <a:t> for data management – </a:t>
            </a:r>
            <a:r>
              <a:rPr lang="nb-NO" sz="1800" b="1" dirty="0" err="1"/>
              <a:t>including</a:t>
            </a:r>
            <a:r>
              <a:rPr lang="nb-NO" sz="1800" b="1" dirty="0"/>
              <a:t> </a:t>
            </a:r>
            <a:r>
              <a:rPr lang="nb-NO" sz="1800" b="1" dirty="0" err="1"/>
              <a:t>the</a:t>
            </a:r>
            <a:r>
              <a:rPr lang="nb-NO" sz="1800" b="1" dirty="0"/>
              <a:t> policy: </a:t>
            </a:r>
            <a:r>
              <a:rPr lang="nb-NO" sz="1800" dirty="0">
                <a:hlinkClick r:id="rId3"/>
              </a:rPr>
              <a:t>https://www.uio.no/english/for-employees/support/research/research-data-management/</a:t>
            </a:r>
            <a:endParaRPr lang="nb-NO" sz="1800" dirty="0"/>
          </a:p>
          <a:p>
            <a:endParaRPr lang="nb-NO" sz="18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b="1" dirty="0"/>
              <a:t>International Networks for Data Management in the Humanities and Social Sciences Research Data Alliance  </a:t>
            </a:r>
            <a:r>
              <a:rPr lang="en-US" sz="1800" dirty="0">
                <a:hlinkClick r:id="rId4"/>
              </a:rPr>
              <a:t>https://www.rd-alliance.org/</a:t>
            </a:r>
            <a:endParaRPr lang="en-US" sz="1800" dirty="0"/>
          </a:p>
          <a:p>
            <a:endParaRPr lang="en-US" sz="1800" b="1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b="1" dirty="0"/>
              <a:t>DARIAH-EU Working Group Research Data Management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hlinkClick r:id="rId5"/>
              </a:rPr>
              <a:t>https://www.dariah.eu/activities/working-groups/research-data-management</a:t>
            </a:r>
            <a:r>
              <a:rPr lang="en-US" sz="1800" dirty="0" smtClean="0">
                <a:hlinkClick r:id="rId5"/>
              </a:rPr>
              <a:t>/</a:t>
            </a:r>
            <a:endParaRPr lang="en-US" sz="18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nb-NO" sz="1800" b="1" dirty="0"/>
              <a:t>CESSDA Data Management Expert Guide:</a:t>
            </a:r>
          </a:p>
          <a:p>
            <a:r>
              <a:rPr lang="nb-NO" sz="1800" dirty="0">
                <a:hlinkClick r:id="rId6"/>
              </a:rPr>
              <a:t>https://www.cessda.eu/Training/Training-Resources/Library/Data-    Management-Expert-Guide</a:t>
            </a:r>
            <a:endParaRPr lang="nb-NO" sz="1800" dirty="0"/>
          </a:p>
          <a:p>
            <a:pPr marL="285750" indent="-285750">
              <a:buFont typeface="Wingdings" pitchFamily="2" charset="2"/>
              <a:buChar char="§"/>
            </a:pPr>
            <a:endParaRPr lang="en-US" sz="1800" dirty="0"/>
          </a:p>
          <a:p>
            <a:r>
              <a:rPr lang="nb-NO" dirty="0" smtClean="0"/>
              <a:t>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593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3205"/>
            <a:ext cx="7921625" cy="792088"/>
          </a:xfrm>
        </p:spPr>
        <p:txBody>
          <a:bodyPr/>
          <a:lstStyle/>
          <a:p>
            <a:r>
              <a:rPr lang="nb-NO" sz="1800" dirty="0"/>
              <a:t>Other </a:t>
            </a:r>
            <a:r>
              <a:rPr lang="nb-NO" sz="1800" dirty="0" err="1"/>
              <a:t>resources</a:t>
            </a:r>
            <a:endParaRPr lang="nb-NO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13284"/>
            <a:ext cx="8280920" cy="489654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nb-NO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 smtClean="0"/>
              <a:t>.</a:t>
            </a:r>
            <a:endParaRPr lang="en-US" sz="1400" dirty="0">
              <a:hlinkClick r:id="rId3"/>
            </a:endParaRPr>
          </a:p>
          <a:p>
            <a:pPr marL="271145" indent="-271145"/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395536" y="913284"/>
            <a:ext cx="842493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b-NO" b="1" dirty="0"/>
              <a:t>Sigma2s </a:t>
            </a:r>
            <a:r>
              <a:rPr lang="en-US" b="1" dirty="0" err="1"/>
              <a:t>EasyDMP</a:t>
            </a:r>
            <a:r>
              <a:rPr lang="en-US" b="1" dirty="0"/>
              <a:t> is a service that offers researchers, with minimal experience in data management, a simple way of creating a DMP: </a:t>
            </a:r>
            <a:r>
              <a:rPr lang="nb-NO" dirty="0">
                <a:hlinkClick r:id="rId4"/>
              </a:rPr>
              <a:t>https://www.sigma2.no/data-planning</a:t>
            </a:r>
            <a:endParaRPr lang="nb-NO" dirty="0"/>
          </a:p>
          <a:p>
            <a:pPr>
              <a:buFont typeface="Wingdings" panose="05000000000000000000" pitchFamily="2" charset="2"/>
              <a:buChar char="§"/>
            </a:pPr>
            <a:endParaRPr lang="nb-NO" dirty="0"/>
          </a:p>
          <a:p>
            <a:pPr>
              <a:buFont typeface="Wingdings" panose="05000000000000000000" pitchFamily="2" charset="2"/>
              <a:buChar char="§"/>
            </a:pPr>
            <a:endParaRPr lang="nb-NO" dirty="0"/>
          </a:p>
          <a:p>
            <a:pPr>
              <a:buFont typeface="Wingdings" panose="05000000000000000000" pitchFamily="2" charset="2"/>
              <a:buChar char="§"/>
            </a:pPr>
            <a:r>
              <a:rPr lang="nb-NO" b="1" dirty="0"/>
              <a:t>The Norwegian Research Council </a:t>
            </a:r>
            <a:r>
              <a:rPr lang="nb-NO" b="1" dirty="0" err="1"/>
              <a:t>practical</a:t>
            </a:r>
            <a:r>
              <a:rPr lang="nb-NO" b="1" dirty="0"/>
              <a:t> guide to Data Management: </a:t>
            </a:r>
            <a:r>
              <a:rPr lang="nb-NO" dirty="0">
                <a:hlinkClick r:id="rId5"/>
              </a:rPr>
              <a:t>https://www.forskningsradet.no/contentassets/e4cd6d2c23cf49d4989bb10c5eea087a/se_rdm_practical_guide_final.pdf</a:t>
            </a:r>
            <a:endParaRPr lang="nb-NO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Further readings: 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b="1" dirty="0"/>
              <a:t>Michener, W.K. (2015) Ten Simple Rules for Creating a Good Data Management Plan. </a:t>
            </a:r>
            <a:r>
              <a:rPr lang="en-US" b="1" i="1" dirty="0" err="1"/>
              <a:t>PLoS</a:t>
            </a:r>
            <a:r>
              <a:rPr lang="en-US" b="1" i="1" dirty="0"/>
              <a:t>      Computational Biology</a:t>
            </a:r>
            <a:r>
              <a:rPr lang="en-US" b="1" dirty="0"/>
              <a:t> 11(10): e1004525. </a:t>
            </a:r>
            <a:r>
              <a:rPr lang="en-US" b="1" dirty="0">
                <a:hlinkClick r:id="rId3"/>
              </a:rPr>
              <a:t>https://doi.org/10.1371/journal.pcbi.1004525</a:t>
            </a:r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b="1" dirty="0" err="1"/>
              <a:t>Corti</a:t>
            </a:r>
            <a:r>
              <a:rPr lang="en-US" b="1" dirty="0"/>
              <a:t>, L., </a:t>
            </a:r>
            <a:r>
              <a:rPr lang="en-US" b="1" dirty="0" err="1"/>
              <a:t>Eynden</a:t>
            </a:r>
            <a:r>
              <a:rPr lang="en-US" b="1" dirty="0"/>
              <a:t>, V., Bishop, L., </a:t>
            </a:r>
            <a:r>
              <a:rPr lang="en-US" b="1" dirty="0" err="1"/>
              <a:t>Woollard</a:t>
            </a:r>
            <a:r>
              <a:rPr lang="en-US" b="1" dirty="0"/>
              <a:t>, M., </a:t>
            </a:r>
            <a:r>
              <a:rPr lang="en-US" b="1" dirty="0" err="1"/>
              <a:t>Haaker</a:t>
            </a:r>
            <a:r>
              <a:rPr lang="en-US" b="1" dirty="0"/>
              <a:t>, M., &amp; Summers, S. (2019). </a:t>
            </a:r>
            <a:r>
              <a:rPr lang="en-US" b="1" i="1" dirty="0"/>
              <a:t>Managing and sharing research data : A guide to good practice</a:t>
            </a:r>
            <a:r>
              <a:rPr lang="en-US" b="1" dirty="0"/>
              <a:t> (2nd ed.). Los Angeles: SAGE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90210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45"/>
            <a:ext cx="9251504" cy="5715000"/>
          </a:xfrm>
        </p:spPr>
      </p:pic>
      <p:sp>
        <p:nvSpPr>
          <p:cNvPr id="7" name="TextBox 6"/>
          <p:cNvSpPr txBox="1"/>
          <p:nvPr/>
        </p:nvSpPr>
        <p:spPr>
          <a:xfrm>
            <a:off x="3275856" y="5161756"/>
            <a:ext cx="6264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hlinkClick r:id="rId3"/>
              </a:rPr>
              <a:t>https://www.uio.no/english/for-employees/support/research/research-data-management</a:t>
            </a:r>
            <a:r>
              <a:rPr lang="nb-NO" sz="1400" dirty="0" smtClean="0">
                <a:hlinkClick r:id="rId3"/>
              </a:rPr>
              <a:t>/</a:t>
            </a:r>
            <a:endParaRPr lang="nb-NO" sz="1400" dirty="0" smtClean="0"/>
          </a:p>
          <a:p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72955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Data management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965" y="1662113"/>
            <a:ext cx="7924800" cy="3429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nb-NO" dirty="0"/>
              <a:t> Data management – </a:t>
            </a:r>
            <a:r>
              <a:rPr lang="nb-NO" dirty="0" err="1"/>
              <a:t>brief</a:t>
            </a:r>
            <a:r>
              <a:rPr lang="nb-NO" dirty="0"/>
              <a:t> </a:t>
            </a:r>
            <a:r>
              <a:rPr lang="nb-NO" dirty="0" err="1"/>
              <a:t>background</a:t>
            </a:r>
            <a:endParaRPr lang="nb-NO" dirty="0"/>
          </a:p>
          <a:p>
            <a:pPr>
              <a:buFont typeface="Wingdings" pitchFamily="2" charset="2"/>
              <a:buChar char="§"/>
            </a:pPr>
            <a:r>
              <a:rPr lang="nb-NO" dirty="0"/>
              <a:t> What is a data management plan?</a:t>
            </a:r>
          </a:p>
          <a:p>
            <a:pPr>
              <a:buFont typeface="Wingdings" pitchFamily="2" charset="2"/>
              <a:buChar char="§"/>
            </a:pPr>
            <a:r>
              <a:rPr lang="nb-NO" dirty="0"/>
              <a:t> </a:t>
            </a:r>
            <a:r>
              <a:rPr lang="nb-NO" dirty="0" err="1"/>
              <a:t>Why</a:t>
            </a:r>
            <a:r>
              <a:rPr lang="nb-NO" dirty="0"/>
              <a:t> do you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?</a:t>
            </a:r>
          </a:p>
          <a:p>
            <a:pPr>
              <a:buFont typeface="Wingdings" pitchFamily="2" charset="2"/>
              <a:buChar char="§"/>
            </a:pPr>
            <a:r>
              <a:rPr lang="nb-NO" dirty="0"/>
              <a:t>  The UiO </a:t>
            </a:r>
            <a:r>
              <a:rPr lang="nb-NO" dirty="0" err="1"/>
              <a:t>template</a:t>
            </a:r>
            <a:r>
              <a:rPr lang="nb-NO" dirty="0"/>
              <a:t>  </a:t>
            </a:r>
          </a:p>
          <a:p>
            <a:pPr>
              <a:buFont typeface="Wingdings" pitchFamily="2" charset="2"/>
              <a:buChar char="§"/>
            </a:pPr>
            <a:r>
              <a:rPr lang="nb-NO" dirty="0"/>
              <a:t>  Tools and </a:t>
            </a:r>
            <a:r>
              <a:rPr lang="nb-NO" dirty="0" err="1"/>
              <a:t>help</a:t>
            </a:r>
            <a:r>
              <a:rPr lang="nb-NO" dirty="0"/>
              <a:t> services for </a:t>
            </a:r>
            <a:r>
              <a:rPr lang="nb-NO" dirty="0" err="1" smtClean="0"/>
              <a:t>researchers</a:t>
            </a:r>
            <a:endParaRPr lang="nb-NO" dirty="0"/>
          </a:p>
          <a:p>
            <a:pPr marL="271145" indent="-271145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452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8" y="409228"/>
            <a:ext cx="8439828" cy="4670772"/>
          </a:xfrm>
        </p:spPr>
      </p:pic>
      <p:sp>
        <p:nvSpPr>
          <p:cNvPr id="4" name="TextBox 3"/>
          <p:cNvSpPr txBox="1"/>
          <p:nvPr/>
        </p:nvSpPr>
        <p:spPr>
          <a:xfrm>
            <a:off x="395536" y="508000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Source: El-</a:t>
            </a:r>
            <a:r>
              <a:rPr lang="nb-NO" dirty="0" err="1"/>
              <a:t>Gebali</a:t>
            </a:r>
            <a:r>
              <a:rPr lang="nb-NO" dirty="0"/>
              <a:t>, Sara. (2020). Research Data Life </a:t>
            </a:r>
            <a:r>
              <a:rPr lang="nb-NO" dirty="0" err="1"/>
              <a:t>cycle</a:t>
            </a:r>
            <a:r>
              <a:rPr lang="nb-NO" dirty="0"/>
              <a:t>. </a:t>
            </a:r>
            <a:r>
              <a:rPr lang="nb-NO" dirty="0" err="1"/>
              <a:t>Zenodo</a:t>
            </a:r>
            <a:r>
              <a:rPr lang="nb-NO" dirty="0"/>
              <a:t>. </a:t>
            </a:r>
            <a:r>
              <a:rPr lang="nb-NO" dirty="0">
                <a:hlinkClick r:id="rId4"/>
              </a:rPr>
              <a:t>http://doi.org/10.5281/zenodo.4057867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10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319236"/>
            <a:ext cx="7921625" cy="954088"/>
          </a:xfrm>
        </p:spPr>
        <p:txBody>
          <a:bodyPr/>
          <a:lstStyle/>
          <a:p>
            <a:r>
              <a:rPr lang="nb-NO" dirty="0"/>
              <a:t>What is a Data Management Plan (DMP)?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9308"/>
            <a:ext cx="4680520" cy="4122140"/>
          </a:xfrm>
        </p:spPr>
      </p:pic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129226" y="1876964"/>
            <a:ext cx="4326596" cy="311778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A DMP is a document that describes how research data is to be managed both during a research project and after it has been completed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>
            <a:extLst>
              <a:ext uri="{FF2B5EF4-FFF2-40B4-BE49-F238E27FC236}">
                <a16:creationId xmlns:a16="http://schemas.microsoft.com/office/drawing/2014/main" id="{5280B86A-AEA3-4DB1-AA3F-EB9A49A9D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11" y="576623"/>
            <a:ext cx="7577089" cy="4915199"/>
          </a:xfrm>
          <a:prstGeom prst="rect">
            <a:avLst/>
          </a:prstGeom>
        </p:spPr>
      </p:pic>
      <p:pic>
        <p:nvPicPr>
          <p:cNvPr id="3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B8E5485C-437F-4E67-9A07-597D05499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719" y="610962"/>
            <a:ext cx="2743020" cy="80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1520" y="4369668"/>
            <a:ext cx="6624736" cy="548680"/>
          </a:xfrm>
        </p:spPr>
        <p:txBody>
          <a:bodyPr/>
          <a:lstStyle/>
          <a:p>
            <a:endParaRPr lang="nb-NO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37220"/>
            <a:ext cx="4743284" cy="5152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0072" y="2785492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linkClick r:id="rId4"/>
              </a:rPr>
              <a:t>https://ec.europa.eu/research/participants/data/ref/h2020/grants_manual/hi/oa_pilot/h2020-hi-oa-data-mgt_en.pdf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460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8" descr="Et bilde som inneholder bord, del, foto, sitter&#10;&#10;Automatisk generert beskrivelse">
            <a:extLst>
              <a:ext uri="{FF2B5EF4-FFF2-40B4-BE49-F238E27FC236}">
                <a16:creationId xmlns:a16="http://schemas.microsoft.com/office/drawing/2014/main" id="{35162855-E912-4859-B0A6-15D40EFC73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65694"/>
            <a:ext cx="9144000" cy="5649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7784" y="1273324"/>
            <a:ext cx="4824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 err="1" smtClean="0"/>
              <a:t>Why</a:t>
            </a:r>
            <a:r>
              <a:rPr lang="nb-NO" sz="4400" b="1" dirty="0" smtClean="0"/>
              <a:t> </a:t>
            </a:r>
            <a:r>
              <a:rPr lang="nb-NO" sz="4400" b="1" dirty="0" err="1" smtClean="0"/>
              <a:t>should</a:t>
            </a:r>
            <a:r>
              <a:rPr lang="nb-NO" sz="4400" b="1" dirty="0" smtClean="0"/>
              <a:t> </a:t>
            </a:r>
            <a:r>
              <a:rPr lang="nb-NO" sz="4400" b="1" dirty="0" err="1" smtClean="0"/>
              <a:t>you</a:t>
            </a:r>
            <a:r>
              <a:rPr lang="nb-NO" sz="4400" b="1" dirty="0" smtClean="0"/>
              <a:t> </a:t>
            </a:r>
            <a:r>
              <a:rPr lang="nb-NO" sz="4400" b="1" dirty="0" err="1" smtClean="0"/>
              <a:t>write</a:t>
            </a:r>
            <a:r>
              <a:rPr lang="nb-NO" sz="4400" b="1" dirty="0" smtClean="0"/>
              <a:t> a DMP?</a:t>
            </a:r>
            <a:endParaRPr lang="nb-NO" sz="4400" b="1" dirty="0"/>
          </a:p>
        </p:txBody>
      </p:sp>
    </p:spTree>
    <p:extLst>
      <p:ext uri="{BB962C8B-B14F-4D97-AF65-F5344CB8AC3E}">
        <p14:creationId xmlns:p14="http://schemas.microsoft.com/office/powerpoint/2010/main" val="2722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oViten-Norsk16_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420292B31F4141A0B8A0AF55413D2B" ma:contentTypeVersion="8" ma:contentTypeDescription="Create a new document." ma:contentTypeScope="" ma:versionID="15e5c8f51109ffaaa72e2a25db8b4d76">
  <xsd:schema xmlns:xsd="http://www.w3.org/2001/XMLSchema" xmlns:xs="http://www.w3.org/2001/XMLSchema" xmlns:p="http://schemas.microsoft.com/office/2006/metadata/properties" xmlns:ns2="79a082ae-b1de-4314-a5f5-4346290b89fa" targetNamespace="http://schemas.microsoft.com/office/2006/metadata/properties" ma:root="true" ma:fieldsID="82182e93e9f57b03b78de3fae0a2172e" ns2:_="">
    <xsd:import namespace="79a082ae-b1de-4314-a5f5-4346290b89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a082ae-b1de-4314-a5f5-4346290b89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4B2CDD-1EC2-4C16-B49A-F1BD0D280E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ABE010-D947-4350-A9B2-82810836A4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a082ae-b1de-4314-a5f5-4346290b89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06A2D7-B0B1-4EAF-9D87-3DE5698AE0F6}">
  <ds:schemaRefs>
    <ds:schemaRef ds:uri="http://www.w3.org/XML/1998/namespace"/>
    <ds:schemaRef ds:uri="http://purl.org/dc/terms/"/>
    <ds:schemaRef ds:uri="79a082ae-b1de-4314-a5f5-4346290b89fa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BioViten-Norsk16_10</Template>
  <TotalTime>9726</TotalTime>
  <Words>1238</Words>
  <Application>Microsoft Office PowerPoint</Application>
  <PresentationFormat>On-screen Show (16:10)</PresentationFormat>
  <Paragraphs>236</Paragraphs>
  <Slides>37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Wingdings</vt:lpstr>
      <vt:lpstr>ヒラギノ角ゴ Pro W3</vt:lpstr>
      <vt:lpstr>BioViten-Norsk16_10</vt:lpstr>
      <vt:lpstr>Data management planning at UiO</vt:lpstr>
      <vt:lpstr>             Agenda</vt:lpstr>
      <vt:lpstr>Learning goals</vt:lpstr>
      <vt:lpstr>Data management planning</vt:lpstr>
      <vt:lpstr>PowerPoint Presentation</vt:lpstr>
      <vt:lpstr>What is a Data Management Plan (DMP)?</vt:lpstr>
      <vt:lpstr>PowerPoint Presentation</vt:lpstr>
      <vt:lpstr>PowerPoint Presentation</vt:lpstr>
      <vt:lpstr>PowerPoint Presentation</vt:lpstr>
      <vt:lpstr>  </vt:lpstr>
      <vt:lpstr>PowerPoint Presentation</vt:lpstr>
      <vt:lpstr>Different templates</vt:lpstr>
      <vt:lpstr>Adapt Your Data Management Plan</vt:lpstr>
      <vt:lpstr>UiO guidelines</vt:lpstr>
      <vt:lpstr>WHAT DO I INCLUDE IN A Data management plan? </vt:lpstr>
      <vt:lpstr>    General information</vt:lpstr>
      <vt:lpstr>Description and Collection of Research Data</vt:lpstr>
      <vt:lpstr>Storage and Security</vt:lpstr>
      <vt:lpstr>PowerPoint Presentation</vt:lpstr>
      <vt:lpstr>Access</vt:lpstr>
      <vt:lpstr>Organisation and Metadata – Documentation and Data Quality</vt:lpstr>
      <vt:lpstr>PowerPoint Presentation</vt:lpstr>
      <vt:lpstr>PowerPoint Presentation</vt:lpstr>
      <vt:lpstr>PowerPoint Presentation</vt:lpstr>
      <vt:lpstr>PowerPoint Presentation</vt:lpstr>
      <vt:lpstr>Legal and Ethical Aspects</vt:lpstr>
      <vt:lpstr>PowerPoint Presentation</vt:lpstr>
      <vt:lpstr>Legal and Ethical Aspects - Licensing</vt:lpstr>
      <vt:lpstr>Sharing and Archiving</vt:lpstr>
      <vt:lpstr>PowerPoint Presentation</vt:lpstr>
      <vt:lpstr>  What archived data can look like</vt:lpstr>
      <vt:lpstr>PowerPoint Presentation</vt:lpstr>
      <vt:lpstr>Responsibilities and Resources</vt:lpstr>
      <vt:lpstr>DMP examples in humanities/social science</vt:lpstr>
      <vt:lpstr>PowerPoint Presentation</vt:lpstr>
      <vt:lpstr>Other resources</vt:lpstr>
      <vt:lpstr>PowerPoint Presentation</vt:lpstr>
    </vt:vector>
  </TitlesOfParts>
  <Company>Universitetet i Oslo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Hanne Baadsgaard Utigard</dc:creator>
  <cp:lastModifiedBy>Elin Stangeland</cp:lastModifiedBy>
  <cp:revision>1002</cp:revision>
  <cp:lastPrinted>2020-10-30T06:50:54Z</cp:lastPrinted>
  <dcterms:created xsi:type="dcterms:W3CDTF">2016-03-17T12:27:52Z</dcterms:created>
  <dcterms:modified xsi:type="dcterms:W3CDTF">2020-10-30T11:40:59Z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0x01010083420292B31F4141A0B8A0AF55413D2B</vt:lpwstr>
  </property>
</Properties>
</file>