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4"/>
  </p:sldMasterIdLst>
  <p:notesMasterIdLst>
    <p:notesMasterId r:id="rId25"/>
  </p:notesMasterIdLst>
  <p:handoutMasterIdLst>
    <p:handoutMasterId r:id="rId26"/>
  </p:handoutMasterIdLst>
  <p:sldIdLst>
    <p:sldId id="264" r:id="rId5"/>
    <p:sldId id="276" r:id="rId6"/>
    <p:sldId id="257" r:id="rId7"/>
    <p:sldId id="265" r:id="rId8"/>
    <p:sldId id="266" r:id="rId9"/>
    <p:sldId id="258" r:id="rId10"/>
    <p:sldId id="267" r:id="rId11"/>
    <p:sldId id="268" r:id="rId12"/>
    <p:sldId id="259" r:id="rId13"/>
    <p:sldId id="269" r:id="rId14"/>
    <p:sldId id="270" r:id="rId15"/>
    <p:sldId id="260" r:id="rId16"/>
    <p:sldId id="271" r:id="rId17"/>
    <p:sldId id="261" r:id="rId18"/>
    <p:sldId id="272" r:id="rId19"/>
    <p:sldId id="262" r:id="rId20"/>
    <p:sldId id="273" r:id="rId21"/>
    <p:sldId id="274" r:id="rId22"/>
    <p:sldId id="275" r:id="rId23"/>
    <p:sldId id="263" r:id="rId24"/>
  </p:sldIdLst>
  <p:sldSz cx="9144000" cy="5715000" type="screen16x10"/>
  <p:notesSz cx="6794500" cy="9931400"/>
  <p:defaultTextStyle>
    <a:defPPr>
      <a:defRPr lang="en-US"/>
    </a:defPPr>
    <a:lvl1pPr algn="l" rtl="0" fontAlgn="base">
      <a:spcBef>
        <a:spcPct val="0"/>
      </a:spcBef>
      <a:spcAft>
        <a:spcPct val="0"/>
      </a:spcAft>
      <a:defRPr sz="1600" kern="1200">
        <a:solidFill>
          <a:schemeClr val="tx1"/>
        </a:solidFill>
        <a:latin typeface="Arial" charset="0"/>
        <a:ea typeface="ヒラギノ角ゴ Pro W3" charset="-128"/>
        <a:cs typeface="+mn-cs"/>
      </a:defRPr>
    </a:lvl1pPr>
    <a:lvl2pPr marL="361950" indent="95250" algn="l" rtl="0" fontAlgn="base">
      <a:spcBef>
        <a:spcPct val="0"/>
      </a:spcBef>
      <a:spcAft>
        <a:spcPct val="0"/>
      </a:spcAft>
      <a:defRPr sz="1600" kern="1200">
        <a:solidFill>
          <a:schemeClr val="tx1"/>
        </a:solidFill>
        <a:latin typeface="Arial" charset="0"/>
        <a:ea typeface="ヒラギノ角ゴ Pro W3" charset="-128"/>
        <a:cs typeface="+mn-cs"/>
      </a:defRPr>
    </a:lvl2pPr>
    <a:lvl3pPr marL="725488" indent="188913" algn="l" rtl="0" fontAlgn="base">
      <a:spcBef>
        <a:spcPct val="0"/>
      </a:spcBef>
      <a:spcAft>
        <a:spcPct val="0"/>
      </a:spcAft>
      <a:defRPr sz="1600" kern="1200">
        <a:solidFill>
          <a:schemeClr val="tx1"/>
        </a:solidFill>
        <a:latin typeface="Arial" charset="0"/>
        <a:ea typeface="ヒラギノ角ゴ Pro W3" charset="-128"/>
        <a:cs typeface="+mn-cs"/>
      </a:defRPr>
    </a:lvl3pPr>
    <a:lvl4pPr marL="1087438" indent="284163" algn="l" rtl="0" fontAlgn="base">
      <a:spcBef>
        <a:spcPct val="0"/>
      </a:spcBef>
      <a:spcAft>
        <a:spcPct val="0"/>
      </a:spcAft>
      <a:defRPr sz="1600" kern="1200">
        <a:solidFill>
          <a:schemeClr val="tx1"/>
        </a:solidFill>
        <a:latin typeface="Arial" charset="0"/>
        <a:ea typeface="ヒラギノ角ゴ Pro W3" charset="-128"/>
        <a:cs typeface="+mn-cs"/>
      </a:defRPr>
    </a:lvl4pPr>
    <a:lvl5pPr marL="1450975" indent="377825" algn="l" rtl="0" fontAlgn="base">
      <a:spcBef>
        <a:spcPct val="0"/>
      </a:spcBef>
      <a:spcAft>
        <a:spcPct val="0"/>
      </a:spcAft>
      <a:defRPr sz="1600" kern="1200">
        <a:solidFill>
          <a:schemeClr val="tx1"/>
        </a:solidFill>
        <a:latin typeface="Arial" charset="0"/>
        <a:ea typeface="ヒラギノ角ゴ Pro W3" charset="-128"/>
        <a:cs typeface="+mn-cs"/>
      </a:defRPr>
    </a:lvl5pPr>
    <a:lvl6pPr marL="2286000" algn="l" defTabSz="914400" rtl="0" eaLnBrk="1" latinLnBrk="0" hangingPunct="1">
      <a:defRPr sz="1600" kern="1200">
        <a:solidFill>
          <a:schemeClr val="tx1"/>
        </a:solidFill>
        <a:latin typeface="Arial" charset="0"/>
        <a:ea typeface="ヒラギノ角ゴ Pro W3" charset="-128"/>
        <a:cs typeface="+mn-cs"/>
      </a:defRPr>
    </a:lvl6pPr>
    <a:lvl7pPr marL="2743200" algn="l" defTabSz="914400" rtl="0" eaLnBrk="1" latinLnBrk="0" hangingPunct="1">
      <a:defRPr sz="1600" kern="1200">
        <a:solidFill>
          <a:schemeClr val="tx1"/>
        </a:solidFill>
        <a:latin typeface="Arial" charset="0"/>
        <a:ea typeface="ヒラギノ角ゴ Pro W3" charset="-128"/>
        <a:cs typeface="+mn-cs"/>
      </a:defRPr>
    </a:lvl7pPr>
    <a:lvl8pPr marL="3200400" algn="l" defTabSz="914400" rtl="0" eaLnBrk="1" latinLnBrk="0" hangingPunct="1">
      <a:defRPr sz="1600" kern="1200">
        <a:solidFill>
          <a:schemeClr val="tx1"/>
        </a:solidFill>
        <a:latin typeface="Arial" charset="0"/>
        <a:ea typeface="ヒラギノ角ゴ Pro W3" charset="-128"/>
        <a:cs typeface="+mn-cs"/>
      </a:defRPr>
    </a:lvl8pPr>
    <a:lvl9pPr marL="3657600" algn="l" defTabSz="914400" rtl="0" eaLnBrk="1" latinLnBrk="0" hangingPunct="1">
      <a:defRPr sz="1600" kern="1200">
        <a:solidFill>
          <a:schemeClr val="tx1"/>
        </a:solidFill>
        <a:latin typeface="Arial" charset="0"/>
        <a:ea typeface="ヒラギノ角ゴ Pro W3" charset="-128"/>
        <a:cs typeface="+mn-cs"/>
      </a:defRPr>
    </a:lvl9pPr>
  </p:defaultTextStyle>
  <p:extLst>
    <p:ext uri="{521415D9-36F7-43E2-AB2F-B90AF26B5E84}">
      <p14:sectionLst xmlns:p14="http://schemas.microsoft.com/office/powerpoint/2010/main">
        <p14:section name="DMP content" id="{FDFD2538-DD69-4481-A82B-6CA69DB65A51}">
          <p14:sldIdLst>
            <p14:sldId id="264"/>
            <p14:sldId id="276"/>
            <p14:sldId id="257"/>
            <p14:sldId id="265"/>
            <p14:sldId id="266"/>
            <p14:sldId id="258"/>
            <p14:sldId id="267"/>
            <p14:sldId id="268"/>
            <p14:sldId id="259"/>
            <p14:sldId id="269"/>
            <p14:sldId id="270"/>
            <p14:sldId id="260"/>
            <p14:sldId id="271"/>
            <p14:sldId id="261"/>
            <p14:sldId id="272"/>
            <p14:sldId id="262"/>
            <p14:sldId id="273"/>
            <p14:sldId id="274"/>
            <p14:sldId id="275"/>
            <p14:sldId id="263"/>
          </p14:sldIdLst>
        </p14:section>
      </p14:sectionLst>
    </p:ext>
    <p:ext uri="{EFAFB233-063F-42B5-8137-9DF3F51BA10A}">
      <p15:sldGuideLst xmlns:p15="http://schemas.microsoft.com/office/powerpoint/2012/main">
        <p15:guide id="1" orient="horz" pos="180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923427-B029-4C40-8EF3-7D20AAE9B43E}" v="23" dt="2020-06-02T05:41:00.6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67909" autoAdjust="0"/>
  </p:normalViewPr>
  <p:slideViewPr>
    <p:cSldViewPr showGuides="1">
      <p:cViewPr varScale="1">
        <p:scale>
          <a:sx n="56" d="100"/>
          <a:sy n="56" d="100"/>
        </p:scale>
        <p:origin x="1580" y="40"/>
      </p:cViewPr>
      <p:guideLst>
        <p:guide orient="horz" pos="180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ka Rockenberger" userId="S::annikar@uio.no::171e041a-61ea-41b4-8ac4-f1252c2c0291" providerId="AD" clId="Web-{FA923427-B029-4C40-8EF3-7D20AAE9B43E}"/>
    <pc:docChg chg="modSld">
      <pc:chgData name="Annika Rockenberger" userId="S::annikar@uio.no::171e041a-61ea-41b4-8ac4-f1252c2c0291" providerId="AD" clId="Web-{FA923427-B029-4C40-8EF3-7D20AAE9B43E}" dt="2020-06-02T05:40:41.540" v="19"/>
      <pc:docMkLst>
        <pc:docMk/>
      </pc:docMkLst>
      <pc:sldChg chg="modSp">
        <pc:chgData name="Annika Rockenberger" userId="S::annikar@uio.no::171e041a-61ea-41b4-8ac4-f1252c2c0291" providerId="AD" clId="Web-{FA923427-B029-4C40-8EF3-7D20AAE9B43E}" dt="2020-06-02T05:40:41.540" v="19"/>
        <pc:sldMkLst>
          <pc:docMk/>
          <pc:sldMk cId="948117822" sldId="263"/>
        </pc:sldMkLst>
        <pc:graphicFrameChg chg="mod modGraphic">
          <ac:chgData name="Annika Rockenberger" userId="S::annikar@uio.no::171e041a-61ea-41b4-8ac4-f1252c2c0291" providerId="AD" clId="Web-{FA923427-B029-4C40-8EF3-7D20AAE9B43E}" dt="2020-06-02T05:40:41.540" v="19"/>
          <ac:graphicFrameMkLst>
            <pc:docMk/>
            <pc:sldMk cId="948117822" sldId="263"/>
            <ac:graphicFrameMk id="4"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wrap="square" lIns="91440" tIns="45720" rIns="91440" bIns="45720" numCol="1" anchor="t" anchorCtr="0" compatLnSpc="1">
            <a:prstTxWarp prst="textNoShape">
              <a:avLst/>
            </a:prstTxWarp>
          </a:bodyPr>
          <a:lstStyle>
            <a:lvl1pPr eaLnBrk="0" hangingPunct="0">
              <a:defRPr sz="1200"/>
            </a:lvl1pPr>
          </a:lstStyle>
          <a:p>
            <a:endParaRPr lang="nb-NO" altLang="nb-NO"/>
          </a:p>
        </p:txBody>
      </p:sp>
      <p:sp>
        <p:nvSpPr>
          <p:cNvPr id="3" name="Date Placeholder 2"/>
          <p:cNvSpPr>
            <a:spLocks noGrp="1"/>
          </p:cNvSpPr>
          <p:nvPr>
            <p:ph type="dt" sz="quarter" idx="1"/>
          </p:nvPr>
        </p:nvSpPr>
        <p:spPr>
          <a:xfrm>
            <a:off x="3848645" y="0"/>
            <a:ext cx="2944283" cy="49657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8FE8C2EB-7806-4375-9407-94978D9B4466}" type="datetime1">
              <a:rPr lang="nb-NO" altLang="nb-NO"/>
              <a:pPr/>
              <a:t>05.06.2020</a:t>
            </a:fld>
            <a:endParaRPr lang="nb-NO" altLang="nb-NO"/>
          </a:p>
        </p:txBody>
      </p:sp>
      <p:sp>
        <p:nvSpPr>
          <p:cNvPr id="4" name="Footer Placeholder 3"/>
          <p:cNvSpPr>
            <a:spLocks noGrp="1"/>
          </p:cNvSpPr>
          <p:nvPr>
            <p:ph type="ftr" sz="quarter" idx="2"/>
          </p:nvPr>
        </p:nvSpPr>
        <p:spPr>
          <a:xfrm>
            <a:off x="0" y="9433106"/>
            <a:ext cx="2944283" cy="496570"/>
          </a:xfrm>
          <a:prstGeom prst="rect">
            <a:avLst/>
          </a:prstGeom>
        </p:spPr>
        <p:txBody>
          <a:bodyPr vert="horz" wrap="square" lIns="91440" tIns="45720" rIns="91440" bIns="45720" numCol="1" anchor="b" anchorCtr="0" compatLnSpc="1">
            <a:prstTxWarp prst="textNoShape">
              <a:avLst/>
            </a:prstTxWarp>
          </a:bodyPr>
          <a:lstStyle>
            <a:lvl1pPr eaLnBrk="0" hangingPunct="0">
              <a:defRPr sz="1200"/>
            </a:lvl1pPr>
          </a:lstStyle>
          <a:p>
            <a:endParaRPr lang="nb-NO" altLang="nb-NO"/>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F754FB85-38A4-4916-B9AE-8D273E0449BC}" type="slidenum">
              <a:rPr lang="nb-NO" altLang="nb-NO"/>
              <a:pPr/>
              <a:t>‹#›</a:t>
            </a:fld>
            <a:endParaRPr lang="nb-NO" altLang="nb-NO"/>
          </a:p>
        </p:txBody>
      </p:sp>
    </p:spTree>
    <p:extLst>
      <p:ext uri="{BB962C8B-B14F-4D97-AF65-F5344CB8AC3E}">
        <p14:creationId xmlns:p14="http://schemas.microsoft.com/office/powerpoint/2010/main" val="18152250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vl1pPr>
          </a:lstStyle>
          <a:p>
            <a:endParaRPr lang="nb-NO" altLang="nb-NO"/>
          </a:p>
        </p:txBody>
      </p:sp>
      <p:sp>
        <p:nvSpPr>
          <p:cNvPr id="5123" name="Rectangle 3"/>
          <p:cNvSpPr>
            <a:spLocks noGrp="1" noChangeArrowheads="1"/>
          </p:cNvSpPr>
          <p:nvPr>
            <p:ph type="dt" idx="1"/>
          </p:nvPr>
        </p:nvSpPr>
        <p:spPr bwMode="auto">
          <a:xfrm>
            <a:off x="3850217"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vl1pPr>
          </a:lstStyle>
          <a:p>
            <a:endParaRPr lang="nb-NO" altLang="nb-NO"/>
          </a:p>
        </p:txBody>
      </p:sp>
      <p:sp>
        <p:nvSpPr>
          <p:cNvPr id="12292" name="Rectangle 4"/>
          <p:cNvSpPr>
            <a:spLocks noGrp="1" noRot="1" noChangeAspect="1" noChangeArrowheads="1" noTextEdit="1"/>
          </p:cNvSpPr>
          <p:nvPr>
            <p:ph type="sldImg" idx="2"/>
          </p:nvPr>
        </p:nvSpPr>
        <p:spPr bwMode="auto">
          <a:xfrm>
            <a:off x="419100" y="744538"/>
            <a:ext cx="59563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vl1pPr>
          </a:lstStyle>
          <a:p>
            <a:endParaRPr lang="nb-NO" altLang="nb-NO"/>
          </a:p>
        </p:txBody>
      </p:sp>
      <p:sp>
        <p:nvSpPr>
          <p:cNvPr id="5127"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FB38C766-51B5-4C03-8C96-D8888F326AD4}" type="slidenum">
              <a:rPr lang="en-US" altLang="nb-NO"/>
              <a:pPr/>
              <a:t>‹#›</a:t>
            </a:fld>
            <a:endParaRPr lang="en-US" altLang="nb-NO"/>
          </a:p>
        </p:txBody>
      </p:sp>
    </p:spTree>
    <p:extLst>
      <p:ext uri="{BB962C8B-B14F-4D97-AF65-F5344CB8AC3E}">
        <p14:creationId xmlns:p14="http://schemas.microsoft.com/office/powerpoint/2010/main" val="174645106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1pPr>
    <a:lvl2pPr marL="361950"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2pPr>
    <a:lvl3pPr marL="725488"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3pPr>
    <a:lvl4pPr marL="1087438"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4pPr>
    <a:lvl5pPr marL="1450975"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5pPr>
    <a:lvl6pPr marL="1814627" algn="l" defTabSz="362925" rtl="0" eaLnBrk="1" latinLnBrk="0" hangingPunct="1">
      <a:defRPr sz="1000" kern="1200">
        <a:solidFill>
          <a:schemeClr val="tx1"/>
        </a:solidFill>
        <a:latin typeface="+mn-lt"/>
        <a:ea typeface="+mn-ea"/>
        <a:cs typeface="+mn-cs"/>
      </a:defRPr>
    </a:lvl6pPr>
    <a:lvl7pPr marL="2177552" algn="l" defTabSz="362925" rtl="0" eaLnBrk="1" latinLnBrk="0" hangingPunct="1">
      <a:defRPr sz="1000" kern="1200">
        <a:solidFill>
          <a:schemeClr val="tx1"/>
        </a:solidFill>
        <a:latin typeface="+mn-lt"/>
        <a:ea typeface="+mn-ea"/>
        <a:cs typeface="+mn-cs"/>
      </a:defRPr>
    </a:lvl7pPr>
    <a:lvl8pPr marL="2540478" algn="l" defTabSz="362925" rtl="0" eaLnBrk="1" latinLnBrk="0" hangingPunct="1">
      <a:defRPr sz="1000" kern="1200">
        <a:solidFill>
          <a:schemeClr val="tx1"/>
        </a:solidFill>
        <a:latin typeface="+mn-lt"/>
        <a:ea typeface="+mn-ea"/>
        <a:cs typeface="+mn-cs"/>
      </a:defRPr>
    </a:lvl8pPr>
    <a:lvl9pPr marL="2903403" algn="l" defTabSz="362925"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file:///\\kant.uio.no\los-fadm-felles\4%20Arbeidsomr&#229;der\10.%20&#197;pen%20forskning\3.%20Forskningsdata\Datah&#229;ndteringsplanprosjektet\rd-alliance.github.io\metadata-directory\"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dcc.ac.uk/resources/metadata-standards" TargetMode="External"/><Relationship Id="rId4" Type="http://schemas.openxmlformats.org/officeDocument/2006/relationships/hyperlink" Target="http://site.uit.no/dataverseno/deposi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FB38C766-51B5-4C03-8C96-D8888F326AD4}" type="slidenum">
              <a:rPr lang="en-US" altLang="nb-NO" smtClean="0"/>
              <a:pPr/>
              <a:t>4</a:t>
            </a:fld>
            <a:endParaRPr lang="en-US" altLang="nb-NO"/>
          </a:p>
        </p:txBody>
      </p:sp>
    </p:spTree>
    <p:extLst>
      <p:ext uri="{BB962C8B-B14F-4D97-AF65-F5344CB8AC3E}">
        <p14:creationId xmlns:p14="http://schemas.microsoft.com/office/powerpoint/2010/main" val="1916705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000" kern="1200" dirty="0">
                <a:solidFill>
                  <a:schemeClr val="tx1"/>
                </a:solidFill>
                <a:effectLst/>
                <a:latin typeface="Arial" charset="0"/>
                <a:ea typeface="ヒラギノ角ゴ Pro W3" charset="-128"/>
                <a:cs typeface="ヒラギノ角ゴ Pro W3" charset="-128"/>
              </a:rPr>
              <a:t>Gjenbruk av eksiterende data eller nye data som vil oppstå underveis.</a:t>
            </a:r>
          </a:p>
          <a:p>
            <a:endParaRPr lang="nb-NO" dirty="0"/>
          </a:p>
          <a:p>
            <a:r>
              <a:rPr lang="nb-NO" dirty="0"/>
              <a:t>Fra UiT:</a:t>
            </a:r>
          </a:p>
          <a:p>
            <a:r>
              <a:rPr lang="en-GB" sz="1000" kern="1200" dirty="0">
                <a:solidFill>
                  <a:schemeClr val="tx1"/>
                </a:solidFill>
                <a:effectLst/>
                <a:latin typeface="Arial" charset="0"/>
                <a:ea typeface="ヒラギノ角ゴ Pro W3" charset="-128"/>
                <a:cs typeface="ヒラギノ角ゴ Pro W3" charset="-128"/>
              </a:rPr>
              <a:t>What kind of data will be collected/generated (e.g. observations, simulations, interviews)? What are the sources (e.g. corpora or other raw data)?</a:t>
            </a:r>
            <a:endParaRPr lang="nb-NO" sz="1000" kern="1200" dirty="0">
              <a:solidFill>
                <a:schemeClr val="tx1"/>
              </a:solidFill>
              <a:effectLst/>
              <a:latin typeface="Arial" charset="0"/>
              <a:ea typeface="ヒラギノ角ゴ Pro W3" charset="-128"/>
              <a:cs typeface="ヒラギノ角ゴ Pro W3" charset="-128"/>
            </a:endParaRPr>
          </a:p>
          <a:p>
            <a:endParaRPr lang="en-GB"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What standards and methods will be used for data collection/generating?</a:t>
            </a:r>
            <a:endParaRPr lang="nb-NO" sz="1000" kern="1200" dirty="0">
              <a:solidFill>
                <a:schemeClr val="tx1"/>
              </a:solidFill>
              <a:effectLst/>
              <a:latin typeface="Arial" charset="0"/>
              <a:ea typeface="ヒラギノ角ゴ Pro W3" charset="-128"/>
              <a:cs typeface="ヒラギノ角ゴ Pro W3" charset="-128"/>
            </a:endParaRPr>
          </a:p>
          <a:p>
            <a:endParaRPr lang="en-GB"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When will the data be collected/generated?</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What type of data will be collected/generated (e.g. text, image, numerical data, sound)? </a:t>
            </a:r>
            <a:endParaRPr lang="nb-NO" sz="1000" kern="1200" dirty="0">
              <a:solidFill>
                <a:schemeClr val="tx1"/>
              </a:solidFill>
              <a:effectLst/>
              <a:latin typeface="Arial" charset="0"/>
              <a:ea typeface="ヒラギノ角ゴ Pro W3" charset="-128"/>
              <a:cs typeface="ヒラギノ角ゴ Pro W3" charset="-128"/>
            </a:endParaRPr>
          </a:p>
          <a:p>
            <a:endParaRPr lang="en-GB"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Is there need for extra hardware or software?</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Is there need for special expertise for collecting/generating data?</a:t>
            </a:r>
            <a:endParaRPr lang="nb-NO" sz="1000" kern="1200" dirty="0">
              <a:solidFill>
                <a:schemeClr val="tx1"/>
              </a:solidFill>
              <a:effectLst/>
              <a:latin typeface="Arial" charset="0"/>
              <a:ea typeface="ヒラギノ角ゴ Pro W3" charset="-128"/>
              <a:cs typeface="ヒラギノ角ゴ Pro W3" charset="-128"/>
            </a:endParaRPr>
          </a:p>
          <a:p>
            <a:endParaRPr lang="en-GB"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Are there any existing data (internal or external) on the topic? If yes, how can they be integrated and reused in the project?</a:t>
            </a:r>
            <a:endParaRPr lang="nb-NO" sz="1000" kern="1200" dirty="0">
              <a:solidFill>
                <a:schemeClr val="tx1"/>
              </a:solidFill>
              <a:effectLst/>
              <a:latin typeface="Arial" charset="0"/>
              <a:ea typeface="ヒラギノ角ゴ Pro W3" charset="-128"/>
              <a:cs typeface="ヒラギノ角ゴ Pro W3" charset="-128"/>
            </a:endParaRPr>
          </a:p>
          <a:p>
            <a:endParaRPr lang="nb-NO" sz="1000" kern="1200" dirty="0">
              <a:solidFill>
                <a:schemeClr val="tx1"/>
              </a:solidFill>
              <a:effectLst/>
              <a:latin typeface="Arial" charset="0"/>
              <a:ea typeface="ヒラギノ角ゴ Pro W3" charset="-128"/>
              <a:cs typeface="ヒラギノ角ゴ Pro W3" charset="-128"/>
            </a:endParaRPr>
          </a:p>
          <a:p>
            <a:endParaRPr lang="nb-NO" dirty="0"/>
          </a:p>
        </p:txBody>
      </p:sp>
      <p:sp>
        <p:nvSpPr>
          <p:cNvPr id="4" name="Slide Number Placeholder 3"/>
          <p:cNvSpPr>
            <a:spLocks noGrp="1"/>
          </p:cNvSpPr>
          <p:nvPr>
            <p:ph type="sldNum" sz="quarter" idx="10"/>
          </p:nvPr>
        </p:nvSpPr>
        <p:spPr/>
        <p:txBody>
          <a:bodyPr/>
          <a:lstStyle/>
          <a:p>
            <a:fld id="{FB38C766-51B5-4C03-8C96-D8888F326AD4}" type="slidenum">
              <a:rPr lang="en-US" altLang="nb-NO" smtClean="0"/>
              <a:pPr/>
              <a:t>7</a:t>
            </a:fld>
            <a:endParaRPr lang="en-US" altLang="nb-NO"/>
          </a:p>
        </p:txBody>
      </p:sp>
    </p:spTree>
    <p:extLst>
      <p:ext uri="{BB962C8B-B14F-4D97-AF65-F5344CB8AC3E}">
        <p14:creationId xmlns:p14="http://schemas.microsoft.com/office/powerpoint/2010/main" val="73866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000" kern="1200" dirty="0">
                <a:solidFill>
                  <a:schemeClr val="tx1"/>
                </a:solidFill>
                <a:effectLst/>
                <a:latin typeface="Arial" charset="0"/>
                <a:ea typeface="ヒラギノ角ゴ Pro W3" charset="-128"/>
                <a:cs typeface="ヒラギノ角ゴ Pro W3" charset="-128"/>
              </a:rPr>
              <a:t>Det er viktig å ha tenkt igjennom hvordan man trygt kan dele data underveis med andre deltakere, enten internt eller utenfor institusjonen. </a:t>
            </a:r>
          </a:p>
          <a:p>
            <a:endParaRPr lang="nb-NO" dirty="0"/>
          </a:p>
        </p:txBody>
      </p:sp>
      <p:sp>
        <p:nvSpPr>
          <p:cNvPr id="4" name="Slide Number Placeholder 3"/>
          <p:cNvSpPr>
            <a:spLocks noGrp="1"/>
          </p:cNvSpPr>
          <p:nvPr>
            <p:ph type="sldNum" sz="quarter" idx="10"/>
          </p:nvPr>
        </p:nvSpPr>
        <p:spPr/>
        <p:txBody>
          <a:bodyPr/>
          <a:lstStyle/>
          <a:p>
            <a:fld id="{FB38C766-51B5-4C03-8C96-D8888F326AD4}" type="slidenum">
              <a:rPr lang="en-US" altLang="nb-NO" smtClean="0"/>
              <a:pPr/>
              <a:t>10</a:t>
            </a:fld>
            <a:endParaRPr lang="en-US" altLang="nb-NO"/>
          </a:p>
        </p:txBody>
      </p:sp>
    </p:spTree>
    <p:extLst>
      <p:ext uri="{BB962C8B-B14F-4D97-AF65-F5344CB8AC3E}">
        <p14:creationId xmlns:p14="http://schemas.microsoft.com/office/powerpoint/2010/main" val="137581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000" kern="1200" dirty="0">
                <a:solidFill>
                  <a:schemeClr val="tx1"/>
                </a:solidFill>
                <a:effectLst/>
                <a:latin typeface="Arial" charset="0"/>
                <a:ea typeface="ヒラギノ角ゴ Pro W3" charset="-128"/>
                <a:cs typeface="ヒラギノ角ゴ Pro W3" charset="-128"/>
              </a:rPr>
              <a:t>Om det er åpne eller lukkede data skal de organiseres, dokumenteres og påføres metadata. I UiOs retningslinjer skal forskningsdata vise til dokumentasjon og skal ha påført metadata. I noen fagfelt er det allerede etablerte metadatastandarder, mens andre fagfelt ikke har dette. Se mer om metadata på denne </a:t>
            </a:r>
            <a:r>
              <a:rPr lang="nb-NO" sz="1000" u="sng" kern="1200" dirty="0">
                <a:solidFill>
                  <a:schemeClr val="tx1"/>
                </a:solidFill>
                <a:effectLst/>
                <a:latin typeface="Arial" charset="0"/>
                <a:ea typeface="ヒラギノ角ゴ Pro W3" charset="-128"/>
                <a:cs typeface="ヒラギノ角ゴ Pro W3" charset="-128"/>
                <a:hlinkClick r:id="rId3"/>
              </a:rPr>
              <a:t>nettsiden</a:t>
            </a:r>
            <a:r>
              <a:rPr lang="nb-NO" sz="1000" kern="1200" dirty="0">
                <a:solidFill>
                  <a:schemeClr val="tx1"/>
                </a:solidFill>
                <a:effectLst/>
                <a:latin typeface="Arial" charset="0"/>
                <a:ea typeface="ヒラギノ角ゴ Pro W3" charset="-128"/>
                <a:cs typeface="ヒラギノ角ゴ Pro W3" charset="-128"/>
              </a:rPr>
              <a:t>. </a:t>
            </a:r>
          </a:p>
          <a:p>
            <a:endParaRPr lang="nb-NO" dirty="0"/>
          </a:p>
          <a:p>
            <a:r>
              <a:rPr lang="nb-NO" dirty="0"/>
              <a:t>Fra UiT</a:t>
            </a:r>
          </a:p>
          <a:p>
            <a:r>
              <a:rPr lang="en-GB" sz="1000" b="1" kern="1200" dirty="0">
                <a:solidFill>
                  <a:schemeClr val="tx1"/>
                </a:solidFill>
                <a:effectLst/>
                <a:latin typeface="Arial" charset="0"/>
                <a:ea typeface="ヒラギノ角ゴ Pro W3" charset="-128"/>
                <a:cs typeface="ヒラギノ角ゴ Pro W3" charset="-128"/>
              </a:rPr>
              <a:t>Documentation and metadata</a:t>
            </a:r>
            <a:endParaRPr lang="nb-NO" sz="1000" kern="1200" dirty="0">
              <a:solidFill>
                <a:schemeClr val="tx1"/>
              </a:solidFill>
              <a:effectLst/>
              <a:latin typeface="Arial" charset="0"/>
              <a:ea typeface="ヒラギノ角ゴ Pro W3" charset="-128"/>
              <a:cs typeface="ヒラギノ角ゴ Pro W3" charset="-128"/>
            </a:endParaRPr>
          </a:p>
          <a:p>
            <a:r>
              <a:rPr lang="en-GB" sz="1000" i="1" kern="1200" dirty="0">
                <a:solidFill>
                  <a:schemeClr val="tx1"/>
                </a:solidFill>
                <a:effectLst/>
                <a:latin typeface="Arial" charset="0"/>
                <a:ea typeface="ヒラギノ角ゴ Pro W3" charset="-128"/>
                <a:cs typeface="ヒラギノ角ゴ Pro W3" charset="-128"/>
              </a:rPr>
              <a:t>(See </a:t>
            </a:r>
            <a:r>
              <a:rPr lang="en-GB" sz="1000" i="1" u="sng" kern="1200" dirty="0">
                <a:solidFill>
                  <a:schemeClr val="tx1"/>
                </a:solidFill>
                <a:effectLst/>
                <a:latin typeface="Arial" charset="0"/>
                <a:ea typeface="ヒラギノ角ゴ Pro W3" charset="-128"/>
                <a:cs typeface="ヒラギノ角ゴ Pro W3" charset="-128"/>
                <a:hlinkClick r:id="rId4"/>
              </a:rPr>
              <a:t>Deposit Guidelines</a:t>
            </a:r>
            <a:r>
              <a:rPr lang="en-GB" sz="1000" i="1" kern="1200" dirty="0">
                <a:solidFill>
                  <a:schemeClr val="tx1"/>
                </a:solidFill>
                <a:effectLst/>
                <a:latin typeface="Arial" charset="0"/>
                <a:ea typeface="ヒラギノ角ゴ Pro W3" charset="-128"/>
                <a:cs typeface="ヒラギノ角ゴ Pro W3" charset="-128"/>
              </a:rPr>
              <a:t> for </a:t>
            </a:r>
            <a:r>
              <a:rPr lang="en-GB" sz="1000" i="1" kern="1200" dirty="0" err="1">
                <a:solidFill>
                  <a:schemeClr val="tx1"/>
                </a:solidFill>
                <a:effectLst/>
                <a:latin typeface="Arial" charset="0"/>
                <a:ea typeface="ヒラギノ角ゴ Pro W3" charset="-128"/>
                <a:cs typeface="ヒラギノ角ゴ Pro W3" charset="-128"/>
              </a:rPr>
              <a:t>UiT</a:t>
            </a:r>
            <a:r>
              <a:rPr lang="en-GB" sz="1000" i="1" kern="1200" dirty="0">
                <a:solidFill>
                  <a:schemeClr val="tx1"/>
                </a:solidFill>
                <a:effectLst/>
                <a:latin typeface="Arial" charset="0"/>
                <a:ea typeface="ヒラギノ角ゴ Pro W3" charset="-128"/>
                <a:cs typeface="ヒラギノ角ゴ Pro W3" charset="-128"/>
              </a:rPr>
              <a:t> Open Research Data. Note! This section applies for all kinds of research projects. Good documentation is crucial for your data to be understandable and reusable also in the long term, independently of whether the data will be shared or not.) </a:t>
            </a:r>
            <a:endParaRPr lang="nb-NO" sz="1000" kern="1200" dirty="0">
              <a:solidFill>
                <a:schemeClr val="tx1"/>
              </a:solidFill>
              <a:effectLst/>
              <a:latin typeface="Arial" charset="0"/>
              <a:ea typeface="ヒラギノ角ゴ Pro W3" charset="-128"/>
              <a:cs typeface="ヒラギノ角ゴ Pro W3" charset="-128"/>
            </a:endParaRPr>
          </a:p>
          <a:p>
            <a:endParaRPr lang="en-GB"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How will the data be documented so that they are comprehensible and reusable for yourself and others also in the long term?</a:t>
            </a:r>
            <a:endParaRPr lang="nb-NO" sz="1000" kern="1200" dirty="0">
              <a:solidFill>
                <a:schemeClr val="tx1"/>
              </a:solidFill>
              <a:effectLst/>
              <a:latin typeface="Arial" charset="0"/>
              <a:ea typeface="ヒラギノ角ゴ Pro W3" charset="-128"/>
              <a:cs typeface="ヒラギノ角ゴ Pro W3" charset="-128"/>
            </a:endParaRPr>
          </a:p>
          <a:p>
            <a:r>
              <a:rPr lang="en-GB" sz="1000" i="1" kern="1200" dirty="0">
                <a:solidFill>
                  <a:schemeClr val="tx1"/>
                </a:solidFill>
                <a:effectLst/>
                <a:latin typeface="Arial" charset="0"/>
                <a:ea typeface="ヒラギノ角ゴ Pro W3" charset="-128"/>
                <a:cs typeface="ヒラギノ角ゴ Pro W3" charset="-128"/>
              </a:rPr>
              <a:t>(According to best practice, research data should be documented in a ReadMe file which explains column headings, abbreviations etc.)</a:t>
            </a:r>
            <a:endParaRPr lang="nb-NO" sz="1000" kern="1200" dirty="0">
              <a:solidFill>
                <a:schemeClr val="tx1"/>
              </a:solidFill>
              <a:effectLst/>
              <a:latin typeface="Arial" charset="0"/>
              <a:ea typeface="ヒラギノ角ゴ Pro W3" charset="-128"/>
              <a:cs typeface="ヒラギノ角ゴ Pro W3" charset="-128"/>
            </a:endParaRPr>
          </a:p>
          <a:p>
            <a:r>
              <a:rPr lang="en-GB" sz="1000" b="1" kern="1200" dirty="0">
                <a:solidFill>
                  <a:schemeClr val="tx1"/>
                </a:solidFill>
                <a:effectLst/>
                <a:latin typeface="Arial" charset="0"/>
                <a:ea typeface="ヒラギノ角ゴ Pro W3" charset="-128"/>
                <a:cs typeface="ヒラギノ角ゴ Pro W3" charset="-128"/>
              </a:rPr>
              <a:t> </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What kind of metadata standard(s) will be used?</a:t>
            </a:r>
            <a:endParaRPr lang="nb-NO" sz="1000" kern="1200" dirty="0">
              <a:solidFill>
                <a:schemeClr val="tx1"/>
              </a:solidFill>
              <a:effectLst/>
              <a:latin typeface="Arial" charset="0"/>
              <a:ea typeface="ヒラギノ角ゴ Pro W3" charset="-128"/>
              <a:cs typeface="ヒラギノ角ゴ Pro W3" charset="-128"/>
            </a:endParaRPr>
          </a:p>
          <a:p>
            <a:r>
              <a:rPr lang="en-GB" sz="1000" i="1" kern="1200" dirty="0">
                <a:solidFill>
                  <a:schemeClr val="tx1"/>
                </a:solidFill>
                <a:effectLst/>
                <a:latin typeface="Arial" charset="0"/>
                <a:ea typeface="ヒラギノ角ゴ Pro W3" charset="-128"/>
                <a:cs typeface="ヒラギノ角ゴ Pro W3" charset="-128"/>
              </a:rPr>
              <a:t>(Both open and restricted data have to be provided with metadata according to section 4.6 in the </a:t>
            </a:r>
            <a:r>
              <a:rPr lang="en-GB" sz="1000" i="1" kern="1200" dirty="0" err="1">
                <a:solidFill>
                  <a:schemeClr val="tx1"/>
                </a:solidFill>
                <a:effectLst/>
                <a:latin typeface="Arial" charset="0"/>
                <a:ea typeface="ヒラギノ角ゴ Pro W3" charset="-128"/>
                <a:cs typeface="ヒラギノ角ゴ Pro W3" charset="-128"/>
              </a:rPr>
              <a:t>UiT</a:t>
            </a:r>
            <a:r>
              <a:rPr lang="en-GB" sz="1000" i="1" kern="1200" dirty="0">
                <a:solidFill>
                  <a:schemeClr val="tx1"/>
                </a:solidFill>
                <a:effectLst/>
                <a:latin typeface="Arial" charset="0"/>
                <a:ea typeface="ヒラギノ角ゴ Pro W3" charset="-128"/>
                <a:cs typeface="ヒラギノ角ゴ Pro W3" charset="-128"/>
              </a:rPr>
              <a:t> guidelines. Some academic fields have established metadata standards, whereas other fields do not. Examine best practice in your field. See </a:t>
            </a:r>
            <a:r>
              <a:rPr lang="en-GB" sz="1000" i="1" u="sng" kern="1200" dirty="0">
                <a:solidFill>
                  <a:schemeClr val="tx1"/>
                </a:solidFill>
                <a:effectLst/>
                <a:latin typeface="Arial" charset="0"/>
                <a:ea typeface="ヒラギノ角ゴ Pro W3" charset="-128"/>
                <a:cs typeface="ヒラギノ角ゴ Pro W3" charset="-128"/>
                <a:hlinkClick r:id="rId5"/>
              </a:rPr>
              <a:t>this page</a:t>
            </a:r>
            <a:r>
              <a:rPr lang="en-GB" sz="1000" i="1" kern="1200" dirty="0">
                <a:solidFill>
                  <a:schemeClr val="tx1"/>
                </a:solidFill>
                <a:effectLst/>
                <a:latin typeface="Arial" charset="0"/>
                <a:ea typeface="ヒラギノ角ゴ Pro W3" charset="-128"/>
                <a:cs typeface="ヒラギノ角ゴ Pro W3" charset="-128"/>
              </a:rPr>
              <a:t> for an overview of established metadata standards.)</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 </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What file format(s) will be used?</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 </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What kind of folder structure and filename conventions will be used?</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 </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Is special software for reading/interpreting the data necessary?</a:t>
            </a:r>
            <a:endParaRPr lang="nb-NO" sz="1000" kern="1200" dirty="0">
              <a:solidFill>
                <a:schemeClr val="tx1"/>
              </a:solidFill>
              <a:effectLst/>
              <a:latin typeface="Arial" charset="0"/>
              <a:ea typeface="ヒラギノ角ゴ Pro W3" charset="-128"/>
              <a:cs typeface="ヒラギノ角ゴ Pro W3" charset="-128"/>
            </a:endParaRPr>
          </a:p>
          <a:p>
            <a:r>
              <a:rPr lang="en-GB" sz="1000" kern="1200" dirty="0">
                <a:solidFill>
                  <a:schemeClr val="tx1"/>
                </a:solidFill>
                <a:effectLst/>
                <a:latin typeface="Arial" charset="0"/>
                <a:ea typeface="ヒラギノ角ゴ Pro W3" charset="-128"/>
                <a:cs typeface="ヒラギノ角ゴ Pro W3" charset="-128"/>
              </a:rPr>
              <a:t> </a:t>
            </a:r>
            <a:endParaRPr lang="nb-NO" sz="1000" kern="1200" dirty="0">
              <a:solidFill>
                <a:schemeClr val="tx1"/>
              </a:solidFill>
              <a:effectLst/>
              <a:latin typeface="Arial" charset="0"/>
              <a:ea typeface="ヒラギノ角ゴ Pro W3" charset="-128"/>
              <a:cs typeface="ヒラギノ角ゴ Pro W3" charset="-128"/>
            </a:endParaRPr>
          </a:p>
          <a:p>
            <a:endParaRPr lang="nb-NO" dirty="0"/>
          </a:p>
        </p:txBody>
      </p:sp>
      <p:sp>
        <p:nvSpPr>
          <p:cNvPr id="4" name="Slide Number Placeholder 3"/>
          <p:cNvSpPr>
            <a:spLocks noGrp="1"/>
          </p:cNvSpPr>
          <p:nvPr>
            <p:ph type="sldNum" sz="quarter" idx="10"/>
          </p:nvPr>
        </p:nvSpPr>
        <p:spPr/>
        <p:txBody>
          <a:bodyPr/>
          <a:lstStyle/>
          <a:p>
            <a:fld id="{FB38C766-51B5-4C03-8C96-D8888F326AD4}" type="slidenum">
              <a:rPr lang="en-US" altLang="nb-NO" smtClean="0"/>
              <a:pPr/>
              <a:t>13</a:t>
            </a:fld>
            <a:endParaRPr lang="en-US" altLang="nb-NO"/>
          </a:p>
        </p:txBody>
      </p:sp>
    </p:spTree>
    <p:extLst>
      <p:ext uri="{BB962C8B-B14F-4D97-AF65-F5344CB8AC3E}">
        <p14:creationId xmlns:p14="http://schemas.microsoft.com/office/powerpoint/2010/main" val="3943692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FB38C766-51B5-4C03-8C96-D8888F326AD4}" type="slidenum">
              <a:rPr lang="en-US" altLang="nb-NO" smtClean="0"/>
              <a:pPr/>
              <a:t>15</a:t>
            </a:fld>
            <a:endParaRPr lang="en-US" altLang="nb-NO"/>
          </a:p>
        </p:txBody>
      </p:sp>
    </p:spTree>
    <p:extLst>
      <p:ext uri="{BB962C8B-B14F-4D97-AF65-F5344CB8AC3E}">
        <p14:creationId xmlns:p14="http://schemas.microsoft.com/office/powerpoint/2010/main" val="3446371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000" kern="1200" dirty="0">
                <a:solidFill>
                  <a:schemeClr val="tx1"/>
                </a:solidFill>
                <a:effectLst/>
                <a:latin typeface="Arial" charset="0"/>
                <a:ea typeface="ヒラギノ角ゴ Pro W3" charset="-128"/>
                <a:cs typeface="ヒラギノ角ゴ Pro W3" charset="-128"/>
              </a:rPr>
              <a:t>Hvis man ikke kan dele data åpent etter at prosjektet er avsluttet kan det hende man kan dele metadata og dokumentasjon. Noen data skal slettes etter eks 3 år etter at forskningen, mens andre er for sensitive for å ligge åpent ute, men kan brukes i annen forskning.</a:t>
            </a:r>
            <a:endParaRPr lang="nb-NO" dirty="0"/>
          </a:p>
        </p:txBody>
      </p:sp>
      <p:sp>
        <p:nvSpPr>
          <p:cNvPr id="4" name="Slide Number Placeholder 3"/>
          <p:cNvSpPr>
            <a:spLocks noGrp="1"/>
          </p:cNvSpPr>
          <p:nvPr>
            <p:ph type="sldNum" sz="quarter" idx="10"/>
          </p:nvPr>
        </p:nvSpPr>
        <p:spPr/>
        <p:txBody>
          <a:bodyPr/>
          <a:lstStyle/>
          <a:p>
            <a:fld id="{FB38C766-51B5-4C03-8C96-D8888F326AD4}" type="slidenum">
              <a:rPr lang="en-US" altLang="nb-NO" smtClean="0"/>
              <a:pPr/>
              <a:t>17</a:t>
            </a:fld>
            <a:endParaRPr lang="en-US" altLang="nb-NO"/>
          </a:p>
        </p:txBody>
      </p:sp>
    </p:spTree>
    <p:extLst>
      <p:ext uri="{BB962C8B-B14F-4D97-AF65-F5344CB8AC3E}">
        <p14:creationId xmlns:p14="http://schemas.microsoft.com/office/powerpoint/2010/main" val="1413681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FB38C766-51B5-4C03-8C96-D8888F326AD4}" type="slidenum">
              <a:rPr lang="en-US" altLang="nb-NO" smtClean="0"/>
              <a:pPr/>
              <a:t>21</a:t>
            </a:fld>
            <a:endParaRPr lang="en-US" altLang="nb-NO"/>
          </a:p>
        </p:txBody>
      </p:sp>
    </p:spTree>
    <p:extLst>
      <p:ext uri="{BB962C8B-B14F-4D97-AF65-F5344CB8AC3E}">
        <p14:creationId xmlns:p14="http://schemas.microsoft.com/office/powerpoint/2010/main" val="3843512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883155" y="1917128"/>
            <a:ext cx="7543800" cy="952500"/>
          </a:xfrm>
        </p:spPr>
        <p:txBody>
          <a:bodyPr anchor="b"/>
          <a:lstStyle>
            <a:lvl1pPr>
              <a:defRPr sz="1600"/>
            </a:lvl1pPr>
          </a:lstStyle>
          <a:p>
            <a:r>
              <a:rPr lang="en-US"/>
              <a:t>Click to edit Master title style</a:t>
            </a:r>
          </a:p>
        </p:txBody>
      </p:sp>
      <p:sp>
        <p:nvSpPr>
          <p:cNvPr id="3075" name="Rectangle 3"/>
          <p:cNvSpPr>
            <a:spLocks noGrp="1" noChangeArrowheads="1"/>
          </p:cNvSpPr>
          <p:nvPr>
            <p:ph type="subTitle" sz="quarter" idx="1"/>
          </p:nvPr>
        </p:nvSpPr>
        <p:spPr>
          <a:xfrm>
            <a:off x="883155" y="2857500"/>
            <a:ext cx="7543800" cy="14605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331736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Rectangle 10"/>
          <p:cNvSpPr>
            <a:spLocks noGrp="1" noChangeArrowheads="1"/>
          </p:cNvSpPr>
          <p:nvPr>
            <p:ph type="dt" sz="half" idx="10"/>
          </p:nvPr>
        </p:nvSpPr>
        <p:spPr>
          <a:ln/>
        </p:spPr>
        <p:txBody>
          <a:bodyPr/>
          <a:lstStyle>
            <a:lvl1pPr>
              <a:defRPr/>
            </a:lvl1pPr>
          </a:lstStyle>
          <a:p>
            <a:fld id="{844EA623-2397-4D4E-82ED-03A94B8C65BF}" type="datetime1">
              <a:rPr lang="nb-NO" altLang="nb-NO" smtClean="0"/>
              <a:t>05.06.2020</a:t>
            </a:fld>
            <a:endParaRPr lang="nb-NO" altLang="nb-NO"/>
          </a:p>
        </p:txBody>
      </p:sp>
      <p:sp>
        <p:nvSpPr>
          <p:cNvPr id="5" name="Rectangle 12"/>
          <p:cNvSpPr>
            <a:spLocks noGrp="1" noChangeArrowheads="1"/>
          </p:cNvSpPr>
          <p:nvPr>
            <p:ph type="sldNum" sz="quarter" idx="11"/>
          </p:nvPr>
        </p:nvSpPr>
        <p:spPr>
          <a:ln/>
        </p:spPr>
        <p:txBody>
          <a:bodyPr/>
          <a:lstStyle>
            <a:lvl1pPr>
              <a:defRPr/>
            </a:lvl1pPr>
          </a:lstStyle>
          <a:p>
            <a:fld id="{D38E678D-CCAA-40F9-A51E-A97B9FF1EAAD}" type="slidenum">
              <a:rPr lang="en-US" altLang="nb-NO"/>
              <a:pPr/>
              <a:t>‹#›</a:t>
            </a:fld>
            <a:endParaRPr lang="en-US" altLang="nb-NO"/>
          </a:p>
        </p:txBody>
      </p:sp>
    </p:spTree>
    <p:extLst>
      <p:ext uri="{BB962C8B-B14F-4D97-AF65-F5344CB8AC3E}">
        <p14:creationId xmlns:p14="http://schemas.microsoft.com/office/powerpoint/2010/main" val="237003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200" b="1" cap="all"/>
            </a:lvl1pPr>
          </a:lstStyle>
          <a:p>
            <a:r>
              <a:rPr lang="en-US"/>
              <a:t>Click to edit Master title style</a:t>
            </a:r>
            <a:endParaRPr lang="nb-NO"/>
          </a:p>
        </p:txBody>
      </p:sp>
      <p:sp>
        <p:nvSpPr>
          <p:cNvPr id="3" name="Text Placeholder 2"/>
          <p:cNvSpPr>
            <a:spLocks noGrp="1"/>
          </p:cNvSpPr>
          <p:nvPr>
            <p:ph type="body" idx="1"/>
          </p:nvPr>
        </p:nvSpPr>
        <p:spPr>
          <a:xfrm>
            <a:off x="722313" y="2422262"/>
            <a:ext cx="7772400" cy="1250155"/>
          </a:xfrm>
        </p:spPr>
        <p:txBody>
          <a:bodyPr anchor="b"/>
          <a:lstStyle>
            <a:lvl1pPr marL="0" indent="0">
              <a:buNone/>
              <a:defRPr sz="1600"/>
            </a:lvl1pPr>
            <a:lvl2pPr marL="362925" indent="0">
              <a:buNone/>
              <a:defRPr sz="1400"/>
            </a:lvl2pPr>
            <a:lvl3pPr marL="725851" indent="0">
              <a:buNone/>
              <a:defRPr sz="1300"/>
            </a:lvl3pPr>
            <a:lvl4pPr marL="1088776" indent="0">
              <a:buNone/>
              <a:defRPr sz="1100"/>
            </a:lvl4pPr>
            <a:lvl5pPr marL="1451701" indent="0">
              <a:buNone/>
              <a:defRPr sz="1100"/>
            </a:lvl5pPr>
            <a:lvl6pPr marL="1814627" indent="0">
              <a:buNone/>
              <a:defRPr sz="1100"/>
            </a:lvl6pPr>
            <a:lvl7pPr marL="2177552" indent="0">
              <a:buNone/>
              <a:defRPr sz="1100"/>
            </a:lvl7pPr>
            <a:lvl8pPr marL="2540478" indent="0">
              <a:buNone/>
              <a:defRPr sz="1100"/>
            </a:lvl8pPr>
            <a:lvl9pPr marL="2903403" indent="0">
              <a:buNone/>
              <a:defRPr sz="1100"/>
            </a:lvl9pPr>
          </a:lstStyle>
          <a:p>
            <a:pPr lvl="0"/>
            <a:r>
              <a:rPr lang="en-US"/>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518E4BD6-8DF4-43A6-A934-A86EEACF96B9}" type="datetime1">
              <a:rPr lang="nb-NO" altLang="nb-NO" smtClean="0"/>
              <a:t>05.06.2020</a:t>
            </a:fld>
            <a:endParaRPr lang="nb-NO" altLang="nb-NO"/>
          </a:p>
        </p:txBody>
      </p:sp>
      <p:sp>
        <p:nvSpPr>
          <p:cNvPr id="5" name="Rectangle 12"/>
          <p:cNvSpPr>
            <a:spLocks noGrp="1" noChangeArrowheads="1"/>
          </p:cNvSpPr>
          <p:nvPr>
            <p:ph type="sldNum" sz="quarter" idx="11"/>
          </p:nvPr>
        </p:nvSpPr>
        <p:spPr>
          <a:ln/>
        </p:spPr>
        <p:txBody>
          <a:bodyPr/>
          <a:lstStyle>
            <a:lvl1pPr>
              <a:defRPr/>
            </a:lvl1pPr>
          </a:lstStyle>
          <a:p>
            <a:fld id="{DE5E08F0-FCF3-4C15-A990-A610EBA95503}" type="slidenum">
              <a:rPr lang="en-US" altLang="nb-NO"/>
              <a:pPr/>
              <a:t>‹#›</a:t>
            </a:fld>
            <a:endParaRPr lang="en-US" altLang="nb-NO"/>
          </a:p>
        </p:txBody>
      </p:sp>
    </p:spTree>
    <p:extLst>
      <p:ext uri="{BB962C8B-B14F-4D97-AF65-F5344CB8AC3E}">
        <p14:creationId xmlns:p14="http://schemas.microsoft.com/office/powerpoint/2010/main" val="260101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990600" y="1651000"/>
            <a:ext cx="3771900" cy="342900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914900" y="1651000"/>
            <a:ext cx="3771900" cy="342900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Rectangle 10"/>
          <p:cNvSpPr>
            <a:spLocks noGrp="1" noChangeArrowheads="1"/>
          </p:cNvSpPr>
          <p:nvPr>
            <p:ph type="dt" sz="half" idx="10"/>
          </p:nvPr>
        </p:nvSpPr>
        <p:spPr>
          <a:ln/>
        </p:spPr>
        <p:txBody>
          <a:bodyPr/>
          <a:lstStyle>
            <a:lvl1pPr>
              <a:defRPr/>
            </a:lvl1pPr>
          </a:lstStyle>
          <a:p>
            <a:fld id="{A4046752-D325-4F6E-95E0-8396610ACF34}" type="datetime1">
              <a:rPr lang="nb-NO" altLang="nb-NO" smtClean="0"/>
              <a:t>05.06.2020</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FC688D48-6467-41DA-B560-4CC2BBDC1818}" type="slidenum">
              <a:rPr lang="en-US" altLang="nb-NO"/>
              <a:pPr/>
              <a:t>‹#›</a:t>
            </a:fld>
            <a:endParaRPr lang="en-US" altLang="nb-NO"/>
          </a:p>
        </p:txBody>
      </p:sp>
    </p:spTree>
    <p:extLst>
      <p:ext uri="{BB962C8B-B14F-4D97-AF65-F5344CB8AC3E}">
        <p14:creationId xmlns:p14="http://schemas.microsoft.com/office/powerpoint/2010/main" val="369385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1" y="1279260"/>
            <a:ext cx="4040188" cy="533135"/>
          </a:xfrm>
        </p:spPr>
        <p:txBody>
          <a:bodyPr anchor="b"/>
          <a:lstStyle>
            <a:lvl1pPr marL="0" indent="0">
              <a:buNone/>
              <a:defRPr sz="1900" b="1"/>
            </a:lvl1pPr>
            <a:lvl2pPr marL="362925" indent="0">
              <a:buNone/>
              <a:defRPr sz="1600" b="1"/>
            </a:lvl2pPr>
            <a:lvl3pPr marL="725851" indent="0">
              <a:buNone/>
              <a:defRPr sz="1400" b="1"/>
            </a:lvl3pPr>
            <a:lvl4pPr marL="1088776" indent="0">
              <a:buNone/>
              <a:defRPr sz="1300" b="1"/>
            </a:lvl4pPr>
            <a:lvl5pPr marL="1451701" indent="0">
              <a:buNone/>
              <a:defRPr sz="1300" b="1"/>
            </a:lvl5pPr>
            <a:lvl6pPr marL="1814627" indent="0">
              <a:buNone/>
              <a:defRPr sz="1300" b="1"/>
            </a:lvl6pPr>
            <a:lvl7pPr marL="2177552" indent="0">
              <a:buNone/>
              <a:defRPr sz="1300" b="1"/>
            </a:lvl7pPr>
            <a:lvl8pPr marL="2540478" indent="0">
              <a:buNone/>
              <a:defRPr sz="1300" b="1"/>
            </a:lvl8pPr>
            <a:lvl9pPr marL="2903403" indent="0">
              <a:buNone/>
              <a:defRPr sz="1300" b="1"/>
            </a:lvl9pPr>
          </a:lstStyle>
          <a:p>
            <a:pPr lvl="0"/>
            <a:r>
              <a:rPr lang="en-US"/>
              <a:t>Click to edit Master text styles</a:t>
            </a:r>
          </a:p>
        </p:txBody>
      </p:sp>
      <p:sp>
        <p:nvSpPr>
          <p:cNvPr id="4" name="Content Placeholder 3"/>
          <p:cNvSpPr>
            <a:spLocks noGrp="1"/>
          </p:cNvSpPr>
          <p:nvPr>
            <p:ph sz="half" idx="2"/>
          </p:nvPr>
        </p:nvSpPr>
        <p:spPr>
          <a:xfrm>
            <a:off x="457201" y="1812397"/>
            <a:ext cx="4040188" cy="329274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7" y="1279260"/>
            <a:ext cx="4041775" cy="533135"/>
          </a:xfrm>
        </p:spPr>
        <p:txBody>
          <a:bodyPr anchor="b"/>
          <a:lstStyle>
            <a:lvl1pPr marL="0" indent="0">
              <a:buNone/>
              <a:defRPr sz="1900" b="1"/>
            </a:lvl1pPr>
            <a:lvl2pPr marL="362925" indent="0">
              <a:buNone/>
              <a:defRPr sz="1600" b="1"/>
            </a:lvl2pPr>
            <a:lvl3pPr marL="725851" indent="0">
              <a:buNone/>
              <a:defRPr sz="1400" b="1"/>
            </a:lvl3pPr>
            <a:lvl4pPr marL="1088776" indent="0">
              <a:buNone/>
              <a:defRPr sz="1300" b="1"/>
            </a:lvl4pPr>
            <a:lvl5pPr marL="1451701" indent="0">
              <a:buNone/>
              <a:defRPr sz="1300" b="1"/>
            </a:lvl5pPr>
            <a:lvl6pPr marL="1814627" indent="0">
              <a:buNone/>
              <a:defRPr sz="1300" b="1"/>
            </a:lvl6pPr>
            <a:lvl7pPr marL="2177552" indent="0">
              <a:buNone/>
              <a:defRPr sz="1300" b="1"/>
            </a:lvl7pPr>
            <a:lvl8pPr marL="2540478" indent="0">
              <a:buNone/>
              <a:defRPr sz="1300" b="1"/>
            </a:lvl8pPr>
            <a:lvl9pPr marL="2903403" indent="0">
              <a:buNone/>
              <a:defRPr sz="1300" b="1"/>
            </a:lvl9pPr>
          </a:lstStyle>
          <a:p>
            <a:pPr lvl="0"/>
            <a:r>
              <a:rPr lang="en-US"/>
              <a:t>Click to edit Master text styles</a:t>
            </a:r>
          </a:p>
        </p:txBody>
      </p:sp>
      <p:sp>
        <p:nvSpPr>
          <p:cNvPr id="6" name="Content Placeholder 5"/>
          <p:cNvSpPr>
            <a:spLocks noGrp="1"/>
          </p:cNvSpPr>
          <p:nvPr>
            <p:ph sz="quarter" idx="4"/>
          </p:nvPr>
        </p:nvSpPr>
        <p:spPr>
          <a:xfrm>
            <a:off x="4645027" y="1812397"/>
            <a:ext cx="4041775" cy="329274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Rectangle 10"/>
          <p:cNvSpPr>
            <a:spLocks noGrp="1" noChangeArrowheads="1"/>
          </p:cNvSpPr>
          <p:nvPr>
            <p:ph type="dt" sz="half" idx="10"/>
          </p:nvPr>
        </p:nvSpPr>
        <p:spPr>
          <a:ln/>
        </p:spPr>
        <p:txBody>
          <a:bodyPr/>
          <a:lstStyle>
            <a:lvl1pPr>
              <a:defRPr/>
            </a:lvl1pPr>
          </a:lstStyle>
          <a:p>
            <a:fld id="{46C14996-3C7B-4418-AAD3-EB0771976614}" type="datetime1">
              <a:rPr lang="nb-NO" altLang="nb-NO" smtClean="0"/>
              <a:t>05.06.2020</a:t>
            </a:fld>
            <a:endParaRPr lang="nb-NO" altLang="nb-NO"/>
          </a:p>
        </p:txBody>
      </p:sp>
      <p:sp>
        <p:nvSpPr>
          <p:cNvPr id="8" name="Rectangle 12"/>
          <p:cNvSpPr>
            <a:spLocks noGrp="1" noChangeArrowheads="1"/>
          </p:cNvSpPr>
          <p:nvPr>
            <p:ph type="sldNum" sz="quarter" idx="11"/>
          </p:nvPr>
        </p:nvSpPr>
        <p:spPr>
          <a:ln/>
        </p:spPr>
        <p:txBody>
          <a:bodyPr/>
          <a:lstStyle>
            <a:lvl1pPr>
              <a:defRPr/>
            </a:lvl1pPr>
          </a:lstStyle>
          <a:p>
            <a:fld id="{5B60EEE2-4F3B-41ED-A049-EB8AEF784DF1}" type="slidenum">
              <a:rPr lang="en-US" altLang="nb-NO"/>
              <a:pPr/>
              <a:t>‹#›</a:t>
            </a:fld>
            <a:endParaRPr lang="en-US" altLang="nb-NO"/>
          </a:p>
        </p:txBody>
      </p:sp>
    </p:spTree>
    <p:extLst>
      <p:ext uri="{BB962C8B-B14F-4D97-AF65-F5344CB8AC3E}">
        <p14:creationId xmlns:p14="http://schemas.microsoft.com/office/powerpoint/2010/main" val="337123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Rectangle 10"/>
          <p:cNvSpPr>
            <a:spLocks noGrp="1" noChangeArrowheads="1"/>
          </p:cNvSpPr>
          <p:nvPr>
            <p:ph type="dt" sz="half" idx="10"/>
          </p:nvPr>
        </p:nvSpPr>
        <p:spPr>
          <a:ln/>
        </p:spPr>
        <p:txBody>
          <a:bodyPr/>
          <a:lstStyle>
            <a:lvl1pPr>
              <a:defRPr/>
            </a:lvl1pPr>
          </a:lstStyle>
          <a:p>
            <a:fld id="{F84AF663-70F2-4191-A005-48DB8B2EB7CB}" type="datetime1">
              <a:rPr lang="nb-NO" altLang="nb-NO" smtClean="0"/>
              <a:t>05.06.2020</a:t>
            </a:fld>
            <a:endParaRPr lang="nb-NO" altLang="nb-NO"/>
          </a:p>
        </p:txBody>
      </p:sp>
      <p:sp>
        <p:nvSpPr>
          <p:cNvPr id="4" name="Rectangle 12"/>
          <p:cNvSpPr>
            <a:spLocks noGrp="1" noChangeArrowheads="1"/>
          </p:cNvSpPr>
          <p:nvPr>
            <p:ph type="sldNum" sz="quarter" idx="11"/>
          </p:nvPr>
        </p:nvSpPr>
        <p:spPr>
          <a:ln/>
        </p:spPr>
        <p:txBody>
          <a:bodyPr/>
          <a:lstStyle>
            <a:lvl1pPr>
              <a:defRPr/>
            </a:lvl1pPr>
          </a:lstStyle>
          <a:p>
            <a:fld id="{E938EA8A-A6B1-4F02-B486-6C37CBE64476}" type="slidenum">
              <a:rPr lang="en-US" altLang="nb-NO"/>
              <a:pPr/>
              <a:t>‹#›</a:t>
            </a:fld>
            <a:endParaRPr lang="en-US" altLang="nb-NO"/>
          </a:p>
        </p:txBody>
      </p:sp>
    </p:spTree>
    <p:extLst>
      <p:ext uri="{BB962C8B-B14F-4D97-AF65-F5344CB8AC3E}">
        <p14:creationId xmlns:p14="http://schemas.microsoft.com/office/powerpoint/2010/main" val="3699446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6E03A941-B1A7-4512-9443-35BA941B6075}" type="datetime1">
              <a:rPr lang="nb-NO" altLang="nb-NO" smtClean="0"/>
              <a:t>05.06.2020</a:t>
            </a:fld>
            <a:endParaRPr lang="nb-NO" altLang="nb-NO"/>
          </a:p>
        </p:txBody>
      </p:sp>
      <p:sp>
        <p:nvSpPr>
          <p:cNvPr id="3" name="Rectangle 12"/>
          <p:cNvSpPr>
            <a:spLocks noGrp="1" noChangeArrowheads="1"/>
          </p:cNvSpPr>
          <p:nvPr>
            <p:ph type="sldNum" sz="quarter" idx="11"/>
          </p:nvPr>
        </p:nvSpPr>
        <p:spPr>
          <a:ln/>
        </p:spPr>
        <p:txBody>
          <a:bodyPr/>
          <a:lstStyle>
            <a:lvl1pPr>
              <a:defRPr/>
            </a:lvl1pPr>
          </a:lstStyle>
          <a:p>
            <a:fld id="{24FC60B1-BBBB-4737-8DDB-318EB2F067EC}" type="slidenum">
              <a:rPr lang="en-US" altLang="nb-NO"/>
              <a:pPr/>
              <a:t>‹#›</a:t>
            </a:fld>
            <a:endParaRPr lang="en-US" altLang="nb-NO"/>
          </a:p>
        </p:txBody>
      </p:sp>
    </p:spTree>
    <p:extLst>
      <p:ext uri="{BB962C8B-B14F-4D97-AF65-F5344CB8AC3E}">
        <p14:creationId xmlns:p14="http://schemas.microsoft.com/office/powerpoint/2010/main" val="200506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5"/>
          </a:xfrm>
        </p:spPr>
        <p:txBody>
          <a:bodyPr anchor="b"/>
          <a:lstStyle>
            <a:lvl1pPr algn="l">
              <a:defRPr sz="1600" b="1"/>
            </a:lvl1pPr>
          </a:lstStyle>
          <a:p>
            <a:r>
              <a:rPr lang="en-US"/>
              <a:t>Click to edit Master title style</a:t>
            </a:r>
            <a:endParaRPr lang="nb-NO"/>
          </a:p>
        </p:txBody>
      </p:sp>
      <p:sp>
        <p:nvSpPr>
          <p:cNvPr id="3" name="Content Placeholder 2"/>
          <p:cNvSpPr>
            <a:spLocks noGrp="1"/>
          </p:cNvSpPr>
          <p:nvPr>
            <p:ph idx="1"/>
          </p:nvPr>
        </p:nvSpPr>
        <p:spPr>
          <a:xfrm>
            <a:off x="3575050" y="227543"/>
            <a:ext cx="5111750" cy="4877595"/>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2" y="1195917"/>
            <a:ext cx="3008313" cy="3909219"/>
          </a:xfrm>
        </p:spPr>
        <p:txBody>
          <a:bodyPr/>
          <a:lstStyle>
            <a:lvl1pPr marL="0" indent="0">
              <a:buNone/>
              <a:defRPr sz="1100"/>
            </a:lvl1pPr>
            <a:lvl2pPr marL="362925" indent="0">
              <a:buNone/>
              <a:defRPr sz="1000"/>
            </a:lvl2pPr>
            <a:lvl3pPr marL="725851" indent="0">
              <a:buNone/>
              <a:defRPr sz="800"/>
            </a:lvl3pPr>
            <a:lvl4pPr marL="1088776" indent="0">
              <a:buNone/>
              <a:defRPr sz="700"/>
            </a:lvl4pPr>
            <a:lvl5pPr marL="1451701" indent="0">
              <a:buNone/>
              <a:defRPr sz="700"/>
            </a:lvl5pPr>
            <a:lvl6pPr marL="1814627" indent="0">
              <a:buNone/>
              <a:defRPr sz="700"/>
            </a:lvl6pPr>
            <a:lvl7pPr marL="2177552" indent="0">
              <a:buNone/>
              <a:defRPr sz="700"/>
            </a:lvl7pPr>
            <a:lvl8pPr marL="2540478" indent="0">
              <a:buNone/>
              <a:defRPr sz="700"/>
            </a:lvl8pPr>
            <a:lvl9pPr marL="2903403" indent="0">
              <a:buNone/>
              <a:defRPr sz="7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3ACBC396-710C-46AB-8BD1-21B3AEDF8460}" type="datetime1">
              <a:rPr lang="nb-NO" altLang="nb-NO" smtClean="0"/>
              <a:t>05.06.2020</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8AA58A47-43EE-45D6-9575-764BA2E1A5D7}" type="slidenum">
              <a:rPr lang="en-US" altLang="nb-NO"/>
              <a:pPr/>
              <a:t>‹#›</a:t>
            </a:fld>
            <a:endParaRPr lang="en-US" altLang="nb-NO"/>
          </a:p>
        </p:txBody>
      </p:sp>
    </p:spTree>
    <p:extLst>
      <p:ext uri="{BB962C8B-B14F-4D97-AF65-F5344CB8AC3E}">
        <p14:creationId xmlns:p14="http://schemas.microsoft.com/office/powerpoint/2010/main" val="366264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000501"/>
            <a:ext cx="5486400" cy="472281"/>
          </a:xfrm>
        </p:spPr>
        <p:txBody>
          <a:bodyPr anchor="b"/>
          <a:lstStyle>
            <a:lvl1pPr algn="l">
              <a:defRPr sz="1600" b="1"/>
            </a:lvl1pPr>
          </a:lstStyle>
          <a:p>
            <a:r>
              <a:rPr lang="en-US"/>
              <a:t>Click to edit Master title style</a:t>
            </a:r>
            <a:endParaRPr lang="nb-NO"/>
          </a:p>
        </p:txBody>
      </p:sp>
      <p:sp>
        <p:nvSpPr>
          <p:cNvPr id="3" name="Picture Placeholder 2"/>
          <p:cNvSpPr>
            <a:spLocks noGrp="1"/>
          </p:cNvSpPr>
          <p:nvPr>
            <p:ph type="pic" idx="1"/>
          </p:nvPr>
        </p:nvSpPr>
        <p:spPr>
          <a:xfrm>
            <a:off x="1792289" y="510646"/>
            <a:ext cx="5486400" cy="3429000"/>
          </a:xfrm>
        </p:spPr>
        <p:txBody>
          <a:bodyPr/>
          <a:lstStyle>
            <a:lvl1pPr marL="0" indent="0">
              <a:buNone/>
              <a:defRPr sz="2500"/>
            </a:lvl1pPr>
            <a:lvl2pPr marL="362925" indent="0">
              <a:buNone/>
              <a:defRPr sz="2200"/>
            </a:lvl2pPr>
            <a:lvl3pPr marL="725851" indent="0">
              <a:buNone/>
              <a:defRPr sz="1900"/>
            </a:lvl3pPr>
            <a:lvl4pPr marL="1088776" indent="0">
              <a:buNone/>
              <a:defRPr sz="1600"/>
            </a:lvl4pPr>
            <a:lvl5pPr marL="1451701" indent="0">
              <a:buNone/>
              <a:defRPr sz="1600"/>
            </a:lvl5pPr>
            <a:lvl6pPr marL="1814627" indent="0">
              <a:buNone/>
              <a:defRPr sz="1600"/>
            </a:lvl6pPr>
            <a:lvl7pPr marL="2177552" indent="0">
              <a:buNone/>
              <a:defRPr sz="1600"/>
            </a:lvl7pPr>
            <a:lvl8pPr marL="2540478" indent="0">
              <a:buNone/>
              <a:defRPr sz="1600"/>
            </a:lvl8pPr>
            <a:lvl9pPr marL="2903403" indent="0">
              <a:buNone/>
              <a:defRPr sz="1600"/>
            </a:lvl9pPr>
          </a:lstStyle>
          <a:p>
            <a:pPr lvl="0"/>
            <a:r>
              <a:rPr lang="en-US" noProof="0"/>
              <a:t>Click icon to add picture</a:t>
            </a:r>
            <a:endParaRPr lang="nb-NO" noProof="0"/>
          </a:p>
        </p:txBody>
      </p:sp>
      <p:sp>
        <p:nvSpPr>
          <p:cNvPr id="4" name="Text Placeholder 3"/>
          <p:cNvSpPr>
            <a:spLocks noGrp="1"/>
          </p:cNvSpPr>
          <p:nvPr>
            <p:ph type="body" sz="half" idx="2"/>
          </p:nvPr>
        </p:nvSpPr>
        <p:spPr>
          <a:xfrm>
            <a:off x="1792289" y="4472782"/>
            <a:ext cx="5486400" cy="670719"/>
          </a:xfrm>
        </p:spPr>
        <p:txBody>
          <a:bodyPr/>
          <a:lstStyle>
            <a:lvl1pPr marL="0" indent="0">
              <a:buNone/>
              <a:defRPr sz="1100"/>
            </a:lvl1pPr>
            <a:lvl2pPr marL="362925" indent="0">
              <a:buNone/>
              <a:defRPr sz="1000"/>
            </a:lvl2pPr>
            <a:lvl3pPr marL="725851" indent="0">
              <a:buNone/>
              <a:defRPr sz="800"/>
            </a:lvl3pPr>
            <a:lvl4pPr marL="1088776" indent="0">
              <a:buNone/>
              <a:defRPr sz="700"/>
            </a:lvl4pPr>
            <a:lvl5pPr marL="1451701" indent="0">
              <a:buNone/>
              <a:defRPr sz="700"/>
            </a:lvl5pPr>
            <a:lvl6pPr marL="1814627" indent="0">
              <a:buNone/>
              <a:defRPr sz="700"/>
            </a:lvl6pPr>
            <a:lvl7pPr marL="2177552" indent="0">
              <a:buNone/>
              <a:defRPr sz="700"/>
            </a:lvl7pPr>
            <a:lvl8pPr marL="2540478" indent="0">
              <a:buNone/>
              <a:defRPr sz="700"/>
            </a:lvl8pPr>
            <a:lvl9pPr marL="2903403" indent="0">
              <a:buNone/>
              <a:defRPr sz="7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328B9ADC-F7C0-49D6-A136-F7A9F48ACE98}" type="datetime1">
              <a:rPr lang="nb-NO" altLang="nb-NO" smtClean="0"/>
              <a:t>05.06.2020</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CBD1FD55-9448-4C78-A2C8-C87313B2CBEE}" type="slidenum">
              <a:rPr lang="en-US" altLang="nb-NO"/>
              <a:pPr/>
              <a:t>‹#›</a:t>
            </a:fld>
            <a:endParaRPr lang="en-US" altLang="nb-NO"/>
          </a:p>
        </p:txBody>
      </p:sp>
    </p:spTree>
    <p:extLst>
      <p:ext uri="{BB962C8B-B14F-4D97-AF65-F5344CB8AC3E}">
        <p14:creationId xmlns:p14="http://schemas.microsoft.com/office/powerpoint/2010/main" val="2610498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708025"/>
            <a:ext cx="79216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ctr" anchorCtr="0" compatLnSpc="1">
            <a:prstTxWarp prst="textNoShape">
              <a:avLst/>
            </a:prstTxWarp>
          </a:bodyPr>
          <a:lstStyle/>
          <a:p>
            <a:pPr lvl="0"/>
            <a:r>
              <a:rPr lang="en-US" altLang="nb-NO"/>
              <a:t>Click to edit Master title style</a:t>
            </a:r>
          </a:p>
        </p:txBody>
      </p:sp>
      <p:sp>
        <p:nvSpPr>
          <p:cNvPr id="1027" name="Rectangle 8"/>
          <p:cNvSpPr>
            <a:spLocks noGrp="1" noChangeArrowheads="1"/>
          </p:cNvSpPr>
          <p:nvPr>
            <p:ph type="body" idx="1"/>
          </p:nvPr>
        </p:nvSpPr>
        <p:spPr bwMode="auto">
          <a:xfrm>
            <a:off x="762000" y="1651000"/>
            <a:ext cx="7924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t" anchorCtr="0" compatLnSpc="1">
            <a:prstTxWarp prst="textNoShape">
              <a:avLst/>
            </a:prstTxWarp>
          </a:bodyPr>
          <a:lstStyle/>
          <a:p>
            <a:pPr lvl="0"/>
            <a:r>
              <a:rPr lang="en-US" altLang="nb-NO"/>
              <a:t>Click to edit Master text styles</a:t>
            </a:r>
          </a:p>
          <a:p>
            <a:pPr lvl="1"/>
            <a:r>
              <a:rPr lang="en-US" altLang="nb-NO"/>
              <a:t>Second level</a:t>
            </a:r>
          </a:p>
          <a:p>
            <a:pPr lvl="2"/>
            <a:r>
              <a:rPr lang="en-US" altLang="nb-NO"/>
              <a:t>Third level</a:t>
            </a:r>
          </a:p>
          <a:p>
            <a:pPr lvl="3"/>
            <a:r>
              <a:rPr lang="en-US" altLang="nb-NO"/>
              <a:t>Fourth level</a:t>
            </a:r>
          </a:p>
          <a:p>
            <a:pPr lvl="4"/>
            <a:r>
              <a:rPr lang="en-US" altLang="nb-NO"/>
              <a:t>Fifth level</a:t>
            </a:r>
          </a:p>
        </p:txBody>
      </p:sp>
      <p:sp>
        <p:nvSpPr>
          <p:cNvPr id="1034" name="Rectangle 10"/>
          <p:cNvSpPr>
            <a:spLocks noGrp="1" noChangeArrowheads="1"/>
          </p:cNvSpPr>
          <p:nvPr>
            <p:ph type="dt" sz="half" idx="2"/>
          </p:nvPr>
        </p:nvSpPr>
        <p:spPr bwMode="auto">
          <a:xfrm>
            <a:off x="762000" y="5334000"/>
            <a:ext cx="1905000" cy="381000"/>
          </a:xfrm>
          <a:prstGeom prst="rect">
            <a:avLst/>
          </a:prstGeom>
          <a:noFill/>
          <a:ln w="9525">
            <a:noFill/>
            <a:miter lim="800000"/>
            <a:headEnd/>
            <a:tailEnd/>
          </a:ln>
        </p:spPr>
        <p:txBody>
          <a:bodyPr vert="horz" wrap="square" lIns="72585" tIns="36293" rIns="72585" bIns="36293" numCol="1" anchor="t" anchorCtr="0" compatLnSpc="1">
            <a:prstTxWarp prst="textNoShape">
              <a:avLst/>
            </a:prstTxWarp>
          </a:bodyPr>
          <a:lstStyle>
            <a:lvl1pPr eaLnBrk="0" hangingPunct="0">
              <a:defRPr sz="700">
                <a:solidFill>
                  <a:schemeClr val="bg2"/>
                </a:solidFill>
              </a:defRPr>
            </a:lvl1pPr>
          </a:lstStyle>
          <a:p>
            <a:fld id="{07BF778D-F996-401D-8EB1-5F0CAA358A80}" type="datetime1">
              <a:rPr lang="nb-NO" altLang="nb-NO" smtClean="0"/>
              <a:t>05.06.2020</a:t>
            </a:fld>
            <a:endParaRPr lang="nb-NO" altLang="nb-NO"/>
          </a:p>
        </p:txBody>
      </p:sp>
      <p:sp>
        <p:nvSpPr>
          <p:cNvPr id="1036" name="Rectangle 12"/>
          <p:cNvSpPr>
            <a:spLocks noGrp="1" noChangeArrowheads="1"/>
          </p:cNvSpPr>
          <p:nvPr>
            <p:ph type="sldNum" sz="quarter" idx="4"/>
          </p:nvPr>
        </p:nvSpPr>
        <p:spPr bwMode="auto">
          <a:xfrm>
            <a:off x="8018463" y="5334000"/>
            <a:ext cx="685800" cy="381000"/>
          </a:xfrm>
          <a:prstGeom prst="rect">
            <a:avLst/>
          </a:prstGeom>
          <a:noFill/>
          <a:ln w="9525">
            <a:noFill/>
            <a:miter lim="800000"/>
            <a:headEnd/>
            <a:tailEnd/>
          </a:ln>
        </p:spPr>
        <p:txBody>
          <a:bodyPr vert="horz" wrap="square" lIns="72585" tIns="36293" rIns="72585" bIns="36293" numCol="1" anchor="t" anchorCtr="0" compatLnSpc="1">
            <a:prstTxWarp prst="textNoShape">
              <a:avLst/>
            </a:prstTxWarp>
          </a:bodyPr>
          <a:lstStyle>
            <a:lvl1pPr algn="r" eaLnBrk="0" hangingPunct="0">
              <a:defRPr sz="700">
                <a:solidFill>
                  <a:schemeClr val="bg2"/>
                </a:solidFill>
              </a:defRPr>
            </a:lvl1pPr>
          </a:lstStyle>
          <a:p>
            <a:fld id="{A615D73A-85D6-4665-8960-6C4C203A3F4C}" type="slidenum">
              <a:rPr lang="en-US" altLang="nb-NO"/>
              <a:pPr/>
              <a:t>‹#›</a:t>
            </a:fld>
            <a:endParaRPr lang="en-US" altLang="nb-NO"/>
          </a:p>
        </p:txBody>
      </p:sp>
      <p:pic>
        <p:nvPicPr>
          <p:cNvPr id="2" name="Picture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23528" y="121196"/>
            <a:ext cx="2649685" cy="197996"/>
          </a:xfrm>
          <a:prstGeom prst="rect">
            <a:avLst/>
          </a:prstGeom>
        </p:spPr>
      </p:pic>
    </p:spTree>
  </p:cSld>
  <p:clrMap bg1="lt1" tx1="dk1" bg2="lt2" tx2="dk2" accent1="accent1" accent2="accent2" accent3="accent3" accent4="accent4" accent5="accent5" accent6="accent6" hlink="hlink" folHlink="folHlink"/>
  <p:sldLayoutIdLst>
    <p:sldLayoutId id="2147483771"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Lst>
  <p:hf sldNum="0" hdr="0" ftr="0" dt="0"/>
  <p:txStyles>
    <p:titleStyle>
      <a:lvl1pPr algn="l" rtl="0" eaLnBrk="1" fontAlgn="base" hangingPunct="1">
        <a:spcBef>
          <a:spcPct val="0"/>
        </a:spcBef>
        <a:spcAft>
          <a:spcPct val="0"/>
        </a:spcAft>
        <a:defRPr sz="2500" b="1">
          <a:solidFill>
            <a:schemeClr val="tx2"/>
          </a:solidFill>
          <a:latin typeface="+mj-lt"/>
          <a:ea typeface="+mj-ea"/>
          <a:cs typeface="+mj-cs"/>
        </a:defRPr>
      </a:lvl1pPr>
      <a:lvl2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5pPr>
      <a:lvl6pPr marL="362925"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6pPr>
      <a:lvl7pPr marL="725851"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7pPr>
      <a:lvl8pPr marL="1088776"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8pPr>
      <a:lvl9pPr marL="1451701"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9pPr>
    </p:titleStyle>
    <p:bodyStyle>
      <a:lvl1pPr marL="271463" indent="-271463" algn="l" rtl="0" eaLnBrk="1" fontAlgn="base" hangingPunct="1">
        <a:spcBef>
          <a:spcPct val="20000"/>
        </a:spcBef>
        <a:spcAft>
          <a:spcPct val="0"/>
        </a:spcAft>
        <a:buChar char="•"/>
        <a:defRPr sz="2200">
          <a:solidFill>
            <a:schemeClr val="tx1"/>
          </a:solidFill>
          <a:latin typeface="+mn-lt"/>
          <a:ea typeface="+mn-ea"/>
          <a:cs typeface="+mn-cs"/>
        </a:defRPr>
      </a:lvl1pPr>
      <a:lvl2pPr marL="588963" indent="-225425" algn="l" rtl="0" eaLnBrk="1" fontAlgn="base" hangingPunct="1">
        <a:spcBef>
          <a:spcPct val="20000"/>
        </a:spcBef>
        <a:spcAft>
          <a:spcPct val="0"/>
        </a:spcAft>
        <a:buChar char="–"/>
        <a:defRPr sz="1900">
          <a:solidFill>
            <a:schemeClr val="tx1"/>
          </a:solidFill>
          <a:latin typeface="+mn-lt"/>
          <a:ea typeface="+mn-ea"/>
          <a:cs typeface="+mn-cs"/>
        </a:defRPr>
      </a:lvl2pPr>
      <a:lvl3pPr marL="906463" indent="-180975" algn="l" rtl="0" eaLnBrk="1" fontAlgn="base" hangingPunct="1">
        <a:spcBef>
          <a:spcPct val="20000"/>
        </a:spcBef>
        <a:spcAft>
          <a:spcPct val="0"/>
        </a:spcAft>
        <a:buChar char="•"/>
        <a:defRPr sz="1600">
          <a:solidFill>
            <a:schemeClr val="tx1"/>
          </a:solidFill>
          <a:latin typeface="+mn-lt"/>
          <a:ea typeface="+mn-ea"/>
          <a:cs typeface="+mn-cs"/>
        </a:defRPr>
      </a:lvl3pPr>
      <a:lvl4pPr marL="1270000" indent="-180975" algn="l" rtl="0" eaLnBrk="1" fontAlgn="base" hangingPunct="1">
        <a:spcBef>
          <a:spcPct val="20000"/>
        </a:spcBef>
        <a:spcAft>
          <a:spcPct val="0"/>
        </a:spcAft>
        <a:buChar char="–"/>
        <a:defRPr>
          <a:solidFill>
            <a:schemeClr val="tx1"/>
          </a:solidFill>
          <a:latin typeface="+mn-lt"/>
          <a:ea typeface="+mn-ea"/>
          <a:cs typeface="+mn-cs"/>
        </a:defRPr>
      </a:lvl4pPr>
      <a:lvl5pPr marL="1631950" indent="-180975" algn="l" rtl="0" eaLnBrk="1" fontAlgn="base" hangingPunct="1">
        <a:spcBef>
          <a:spcPct val="20000"/>
        </a:spcBef>
        <a:spcAft>
          <a:spcPct val="0"/>
        </a:spcAft>
        <a:buChar char="»"/>
        <a:defRPr sz="1300">
          <a:solidFill>
            <a:schemeClr val="tx1"/>
          </a:solidFill>
          <a:latin typeface="+mn-lt"/>
          <a:ea typeface="+mn-ea"/>
          <a:cs typeface="+mn-cs"/>
        </a:defRPr>
      </a:lvl5pPr>
      <a:lvl6pPr marL="1996089" indent="-181463" algn="l" rtl="0" eaLnBrk="1" fontAlgn="base" hangingPunct="1">
        <a:spcBef>
          <a:spcPct val="20000"/>
        </a:spcBef>
        <a:spcAft>
          <a:spcPct val="0"/>
        </a:spcAft>
        <a:buChar char="»"/>
        <a:defRPr sz="1300">
          <a:solidFill>
            <a:schemeClr val="tx1"/>
          </a:solidFill>
          <a:latin typeface="+mn-lt"/>
          <a:ea typeface="+mn-ea"/>
          <a:cs typeface="+mn-cs"/>
        </a:defRPr>
      </a:lvl6pPr>
      <a:lvl7pPr marL="2359015" indent="-181463" algn="l" rtl="0" eaLnBrk="1" fontAlgn="base" hangingPunct="1">
        <a:spcBef>
          <a:spcPct val="20000"/>
        </a:spcBef>
        <a:spcAft>
          <a:spcPct val="0"/>
        </a:spcAft>
        <a:buChar char="»"/>
        <a:defRPr sz="1300">
          <a:solidFill>
            <a:schemeClr val="tx1"/>
          </a:solidFill>
          <a:latin typeface="+mn-lt"/>
          <a:ea typeface="+mn-ea"/>
          <a:cs typeface="+mn-cs"/>
        </a:defRPr>
      </a:lvl7pPr>
      <a:lvl8pPr marL="2721940" indent="-181463" algn="l" rtl="0" eaLnBrk="1" fontAlgn="base" hangingPunct="1">
        <a:spcBef>
          <a:spcPct val="20000"/>
        </a:spcBef>
        <a:spcAft>
          <a:spcPct val="0"/>
        </a:spcAft>
        <a:buChar char="»"/>
        <a:defRPr sz="1300">
          <a:solidFill>
            <a:schemeClr val="tx1"/>
          </a:solidFill>
          <a:latin typeface="+mn-lt"/>
          <a:ea typeface="+mn-ea"/>
          <a:cs typeface="+mn-cs"/>
        </a:defRPr>
      </a:lvl8pPr>
      <a:lvl9pPr marL="3084866" indent="-181463" algn="l" rtl="0" eaLnBrk="1" fontAlgn="base" hangingPunct="1">
        <a:spcBef>
          <a:spcPct val="20000"/>
        </a:spcBef>
        <a:spcAft>
          <a:spcPct val="0"/>
        </a:spcAft>
        <a:buChar char="»"/>
        <a:defRPr sz="1300">
          <a:solidFill>
            <a:schemeClr val="tx1"/>
          </a:solidFill>
          <a:latin typeface="+mn-lt"/>
          <a:ea typeface="+mn-ea"/>
          <a:cs typeface="+mn-cs"/>
        </a:defRPr>
      </a:lvl9pPr>
    </p:bodyStyle>
    <p:otherStyle>
      <a:defPPr>
        <a:defRPr lang="nb-NO"/>
      </a:defPPr>
      <a:lvl1pPr marL="0" algn="l" defTabSz="362925" rtl="0" eaLnBrk="1" latinLnBrk="0" hangingPunct="1">
        <a:defRPr sz="1400" kern="1200">
          <a:solidFill>
            <a:schemeClr val="tx1"/>
          </a:solidFill>
          <a:latin typeface="+mn-lt"/>
          <a:ea typeface="+mn-ea"/>
          <a:cs typeface="+mn-cs"/>
        </a:defRPr>
      </a:lvl1pPr>
      <a:lvl2pPr marL="362925" algn="l" defTabSz="362925" rtl="0" eaLnBrk="1" latinLnBrk="0" hangingPunct="1">
        <a:defRPr sz="1400" kern="1200">
          <a:solidFill>
            <a:schemeClr val="tx1"/>
          </a:solidFill>
          <a:latin typeface="+mn-lt"/>
          <a:ea typeface="+mn-ea"/>
          <a:cs typeface="+mn-cs"/>
        </a:defRPr>
      </a:lvl2pPr>
      <a:lvl3pPr marL="725851" algn="l" defTabSz="362925" rtl="0" eaLnBrk="1" latinLnBrk="0" hangingPunct="1">
        <a:defRPr sz="1400" kern="1200">
          <a:solidFill>
            <a:schemeClr val="tx1"/>
          </a:solidFill>
          <a:latin typeface="+mn-lt"/>
          <a:ea typeface="+mn-ea"/>
          <a:cs typeface="+mn-cs"/>
        </a:defRPr>
      </a:lvl3pPr>
      <a:lvl4pPr marL="1088776" algn="l" defTabSz="362925" rtl="0" eaLnBrk="1" latinLnBrk="0" hangingPunct="1">
        <a:defRPr sz="1400" kern="1200">
          <a:solidFill>
            <a:schemeClr val="tx1"/>
          </a:solidFill>
          <a:latin typeface="+mn-lt"/>
          <a:ea typeface="+mn-ea"/>
          <a:cs typeface="+mn-cs"/>
        </a:defRPr>
      </a:lvl4pPr>
      <a:lvl5pPr marL="1451701" algn="l" defTabSz="362925" rtl="0" eaLnBrk="1" latinLnBrk="0" hangingPunct="1">
        <a:defRPr sz="1400" kern="1200">
          <a:solidFill>
            <a:schemeClr val="tx1"/>
          </a:solidFill>
          <a:latin typeface="+mn-lt"/>
          <a:ea typeface="+mn-ea"/>
          <a:cs typeface="+mn-cs"/>
        </a:defRPr>
      </a:lvl5pPr>
      <a:lvl6pPr marL="1814627" algn="l" defTabSz="362925" rtl="0" eaLnBrk="1" latinLnBrk="0" hangingPunct="1">
        <a:defRPr sz="1400" kern="1200">
          <a:solidFill>
            <a:schemeClr val="tx1"/>
          </a:solidFill>
          <a:latin typeface="+mn-lt"/>
          <a:ea typeface="+mn-ea"/>
          <a:cs typeface="+mn-cs"/>
        </a:defRPr>
      </a:lvl6pPr>
      <a:lvl7pPr marL="2177552" algn="l" defTabSz="362925" rtl="0" eaLnBrk="1" latinLnBrk="0" hangingPunct="1">
        <a:defRPr sz="1400" kern="1200">
          <a:solidFill>
            <a:schemeClr val="tx1"/>
          </a:solidFill>
          <a:latin typeface="+mn-lt"/>
          <a:ea typeface="+mn-ea"/>
          <a:cs typeface="+mn-cs"/>
        </a:defRPr>
      </a:lvl7pPr>
      <a:lvl8pPr marL="2540478" algn="l" defTabSz="362925" rtl="0" eaLnBrk="1" latinLnBrk="0" hangingPunct="1">
        <a:defRPr sz="1400" kern="1200">
          <a:solidFill>
            <a:schemeClr val="tx1"/>
          </a:solidFill>
          <a:latin typeface="+mn-lt"/>
          <a:ea typeface="+mn-ea"/>
          <a:cs typeface="+mn-cs"/>
        </a:defRPr>
      </a:lvl8pPr>
      <a:lvl9pPr marL="2903403" algn="l" defTabSz="362925"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1D4A8-165E-604B-85FB-535A561BC69F}"/>
              </a:ext>
            </a:extLst>
          </p:cNvPr>
          <p:cNvSpPr>
            <a:spLocks noGrp="1"/>
          </p:cNvSpPr>
          <p:nvPr>
            <p:ph type="title"/>
          </p:nvPr>
        </p:nvSpPr>
        <p:spPr/>
        <p:txBody>
          <a:bodyPr/>
          <a:lstStyle/>
          <a:p>
            <a:r>
              <a:rPr lang="en-NO" dirty="0"/>
              <a:t>Adapt Your Data Management Plan</a:t>
            </a:r>
          </a:p>
        </p:txBody>
      </p:sp>
      <p:sp>
        <p:nvSpPr>
          <p:cNvPr id="3" name="Content Placeholder 2">
            <a:extLst>
              <a:ext uri="{FF2B5EF4-FFF2-40B4-BE49-F238E27FC236}">
                <a16:creationId xmlns:a16="http://schemas.microsoft.com/office/drawing/2014/main" id="{C3933F63-10C5-DD43-A34E-D5F5CF8D0354}"/>
              </a:ext>
            </a:extLst>
          </p:cNvPr>
          <p:cNvSpPr>
            <a:spLocks noGrp="1"/>
          </p:cNvSpPr>
          <p:nvPr>
            <p:ph idx="1"/>
          </p:nvPr>
        </p:nvSpPr>
        <p:spPr/>
        <p:txBody>
          <a:bodyPr/>
          <a:lstStyle/>
          <a:p>
            <a:pPr>
              <a:spcBef>
                <a:spcPts val="0"/>
              </a:spcBef>
              <a:spcAft>
                <a:spcPts val="1200"/>
              </a:spcAft>
            </a:pPr>
            <a:r>
              <a:rPr lang="en-NO" dirty="0">
                <a:latin typeface="Calibri" panose="020F0502020204030204" pitchFamily="34" charset="0"/>
                <a:cs typeface="Calibri" panose="020F0502020204030204" pitchFamily="34" charset="0"/>
              </a:rPr>
              <a:t>The following slides contain an outline for a general DMP as it is required by UiO.</a:t>
            </a:r>
          </a:p>
          <a:p>
            <a:pPr>
              <a:spcBef>
                <a:spcPts val="0"/>
              </a:spcBef>
              <a:spcAft>
                <a:spcPts val="1200"/>
              </a:spcAft>
            </a:pPr>
            <a:r>
              <a:rPr lang="en-NO" dirty="0">
                <a:latin typeface="Calibri" panose="020F0502020204030204" pitchFamily="34" charset="0"/>
                <a:cs typeface="Calibri" panose="020F0502020204030204" pitchFamily="34" charset="0"/>
              </a:rPr>
              <a:t>Some funding agencies have their own templates and specifications, but address the same topics.</a:t>
            </a:r>
          </a:p>
          <a:p>
            <a:pPr>
              <a:spcBef>
                <a:spcPts val="0"/>
              </a:spcBef>
              <a:spcAft>
                <a:spcPts val="1200"/>
              </a:spcAft>
            </a:pPr>
            <a:r>
              <a:rPr lang="en-NO" dirty="0">
                <a:latin typeface="Calibri" panose="020F0502020204030204" pitchFamily="34" charset="0"/>
                <a:cs typeface="Calibri" panose="020F0502020204030204" pitchFamily="34" charset="0"/>
              </a:rPr>
              <a:t>Remember that the DMP is first and foremost a document for yourself, accompanying a project outline and description.</a:t>
            </a:r>
          </a:p>
          <a:p>
            <a:pPr>
              <a:spcBef>
                <a:spcPts val="0"/>
              </a:spcBef>
              <a:spcAft>
                <a:spcPts val="1200"/>
              </a:spcAft>
            </a:pPr>
            <a:r>
              <a:rPr lang="en-NO" dirty="0">
                <a:latin typeface="Calibri" panose="020F0502020204030204" pitchFamily="34" charset="0"/>
                <a:cs typeface="Calibri" panose="020F0502020204030204" pitchFamily="34" charset="0"/>
              </a:rPr>
              <a:t>The contents of the DMP will likely change throughout the life of the project. Adapt your DMP regularly!</a:t>
            </a:r>
          </a:p>
        </p:txBody>
      </p:sp>
    </p:spTree>
    <p:extLst>
      <p:ext uri="{BB962C8B-B14F-4D97-AF65-F5344CB8AC3E}">
        <p14:creationId xmlns:p14="http://schemas.microsoft.com/office/powerpoint/2010/main" val="11083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5</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planning to share your data with colleagues affiliated with your project?</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1755428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6</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planning to share data with colleagues outside of your project?</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2049441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Organisation</a:t>
            </a:r>
            <a:r>
              <a:rPr lang="nb-NO" dirty="0"/>
              <a:t> and </a:t>
            </a:r>
            <a:r>
              <a:rPr lang="nb-NO" dirty="0" err="1"/>
              <a:t>Documentation</a:t>
            </a:r>
            <a:r>
              <a:rPr lang="nb-NO" dirty="0"/>
              <a:t/>
            </a:r>
            <a:br>
              <a:rPr lang="nb-NO" dirty="0"/>
            </a:br>
            <a:endParaRPr lang="nb-NO"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65417757"/>
              </p:ext>
            </p:extLst>
          </p:nvPr>
        </p:nvGraphicFramePr>
        <p:xfrm>
          <a:off x="757795" y="1417340"/>
          <a:ext cx="7272808" cy="4305047"/>
        </p:xfrm>
        <a:graphic>
          <a:graphicData uri="http://schemas.openxmlformats.org/drawingml/2006/table">
            <a:tbl>
              <a:tblPr firstRow="1" firstCol="1" bandRow="1"/>
              <a:tblGrid>
                <a:gridCol w="7272808">
                  <a:extLst>
                    <a:ext uri="{9D8B030D-6E8A-4147-A177-3AD203B41FA5}">
                      <a16:colId xmlns:a16="http://schemas.microsoft.com/office/drawing/2014/main" val="1324603013"/>
                    </a:ext>
                  </a:extLst>
                </a:gridCol>
              </a:tblGrid>
              <a:tr h="243205">
                <a:tc>
                  <a:txBody>
                    <a:bodyPr/>
                    <a:lstStyle/>
                    <a:p>
                      <a:pPr>
                        <a:lnSpc>
                          <a:spcPct val="107000"/>
                        </a:lnSpc>
                        <a:spcAft>
                          <a:spcPts val="0"/>
                        </a:spcAft>
                      </a:pPr>
                      <a:r>
                        <a:rPr lang="nb-NO" sz="1800" b="1" dirty="0">
                          <a:effectLst/>
                          <a:latin typeface="Calibri" panose="020F0502020204030204" pitchFamily="34" charset="0"/>
                          <a:ea typeface="Calibri" panose="020F0502020204030204" pitchFamily="34" charset="0"/>
                          <a:cs typeface="Times New Roman" panose="02020603050405020304" pitchFamily="18" charset="0"/>
                        </a:rPr>
                        <a:t>Data </a:t>
                      </a: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Organisation</a:t>
                      </a:r>
                      <a:endParaRPr lang="nb-NO"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How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you</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organise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your</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Will data be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organised</a:t>
                      </a:r>
                      <a:r>
                        <a:rPr lang="nb-NO" sz="1600" dirty="0">
                          <a:effectLst/>
                          <a:latin typeface="Calibri" panose="020F0502020204030204" pitchFamily="34" charset="0"/>
                          <a:ea typeface="Calibri" panose="020F0502020204030204" pitchFamily="34" charset="0"/>
                          <a:cs typeface="Times New Roman" panose="02020603050405020304" pitchFamily="18" charset="0"/>
                        </a:rPr>
                        <a:t> in simple files or databases?</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How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quality</a:t>
                      </a:r>
                      <a:r>
                        <a:rPr lang="nb-NO" sz="1600" dirty="0">
                          <a:effectLst/>
                          <a:latin typeface="Calibri" panose="020F0502020204030204" pitchFamily="34" charset="0"/>
                          <a:ea typeface="Calibri" panose="020F0502020204030204" pitchFamily="34" charset="0"/>
                          <a:cs typeface="Times New Roman" panose="02020603050405020304" pitchFamily="18" charset="0"/>
                        </a:rPr>
                        <a:t> during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600" dirty="0">
                          <a:effectLst/>
                          <a:latin typeface="Calibri" panose="020F0502020204030204" pitchFamily="34" charset="0"/>
                          <a:ea typeface="Calibri" panose="020F0502020204030204" pitchFamily="34" charset="0"/>
                          <a:cs typeface="Times New Roman" panose="02020603050405020304" pitchFamily="18" charset="0"/>
                        </a:rPr>
                        <a:t> be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ensured</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If data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consists</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many</a:t>
                      </a:r>
                      <a:r>
                        <a:rPr lang="nb-NO" sz="1600" dirty="0">
                          <a:effectLst/>
                          <a:latin typeface="Calibri" panose="020F0502020204030204" pitchFamily="34" charset="0"/>
                          <a:ea typeface="Calibri" panose="020F0502020204030204" pitchFamily="34" charset="0"/>
                          <a:cs typeface="Times New Roman" panose="02020603050405020304" pitchFamily="18" charset="0"/>
                        </a:rPr>
                        <a:t> different file types,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how</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you</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structure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523903"/>
                  </a:ext>
                </a:extLst>
              </a:tr>
              <a:tr h="243205">
                <a:tc>
                  <a:txBody>
                    <a:bodyPr/>
                    <a:lstStyle/>
                    <a:p>
                      <a:pPr marL="0" indent="0">
                        <a:lnSpc>
                          <a:spcPct val="107000"/>
                        </a:lnSpc>
                        <a:spcAft>
                          <a:spcPts val="0"/>
                        </a:spcAft>
                        <a:buFont typeface="Arial" panose="020B0604020202020204" pitchFamily="34" charset="0"/>
                        <a:buNone/>
                      </a:pPr>
                      <a:r>
                        <a:rPr lang="nb-NO" sz="1800" b="1" dirty="0">
                          <a:effectLst/>
                          <a:latin typeface="Calibri" panose="020F0502020204030204" pitchFamily="34" charset="0"/>
                          <a:ea typeface="Calibri" panose="020F0502020204030204" pitchFamily="34" charset="0"/>
                          <a:cs typeface="Times New Roman" panose="02020603050405020304" pitchFamily="18" charset="0"/>
                        </a:rPr>
                        <a:t>File </a:t>
                      </a: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Structure</a:t>
                      </a:r>
                      <a:r>
                        <a:rPr lang="nb-NO" sz="1800" b="1" dirty="0">
                          <a:effectLst/>
                          <a:latin typeface="Calibri" panose="020F0502020204030204" pitchFamily="34" charset="0"/>
                          <a:ea typeface="Calibri" panose="020F0502020204030204" pitchFamily="34" charset="0"/>
                          <a:cs typeface="Times New Roman" panose="02020603050405020304" pitchFamily="18" charset="0"/>
                        </a:rPr>
                        <a:t> &amp; </a:t>
                      </a: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Names</a:t>
                      </a:r>
                      <a:endParaRPr lang="nb-NO"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How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you</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structure</a:t>
                      </a:r>
                      <a:r>
                        <a:rPr lang="nb-NO" sz="1600" dirty="0">
                          <a:effectLst/>
                          <a:latin typeface="Calibri" panose="020F0502020204030204" pitchFamily="34" charset="0"/>
                          <a:ea typeface="Calibri" panose="020F0502020204030204" pitchFamily="34" charset="0"/>
                          <a:cs typeface="Times New Roman" panose="02020603050405020304" pitchFamily="18" charset="0"/>
                        </a:rPr>
                        <a:t> and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name</a:t>
                      </a:r>
                      <a:r>
                        <a:rPr lang="nb-NO" sz="1600" dirty="0">
                          <a:effectLst/>
                          <a:latin typeface="Calibri" panose="020F0502020204030204" pitchFamily="34" charset="0"/>
                          <a:ea typeface="Calibri" panose="020F0502020204030204" pitchFamily="34" charset="0"/>
                          <a:cs typeface="Times New Roman" panose="02020603050405020304" pitchFamily="18" charset="0"/>
                        </a:rPr>
                        <a:t> folders?</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How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you</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structure</a:t>
                      </a:r>
                      <a:r>
                        <a:rPr lang="nb-NO" sz="1600" dirty="0">
                          <a:effectLst/>
                          <a:latin typeface="Calibri" panose="020F0502020204030204" pitchFamily="34" charset="0"/>
                          <a:ea typeface="Calibri" panose="020F0502020204030204" pitchFamily="34" charset="0"/>
                          <a:cs typeface="Times New Roman" panose="02020603050405020304" pitchFamily="18" charset="0"/>
                        </a:rPr>
                        <a:t> and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name</a:t>
                      </a:r>
                      <a:r>
                        <a:rPr lang="nb-NO" sz="1600" dirty="0">
                          <a:effectLst/>
                          <a:latin typeface="Calibri" panose="020F0502020204030204" pitchFamily="34" charset="0"/>
                          <a:ea typeface="Calibri" panose="020F0502020204030204" pitchFamily="34" charset="0"/>
                          <a:cs typeface="Times New Roman" panose="02020603050405020304" pitchFamily="18" charset="0"/>
                        </a:rPr>
                        <a:t> files?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382220"/>
                  </a:ext>
                </a:extLst>
              </a:tr>
              <a:tr h="243205">
                <a:tc>
                  <a:txBody>
                    <a:bodyPr/>
                    <a:lstStyle/>
                    <a:p>
                      <a:pPr>
                        <a:lnSpc>
                          <a:spcPct val="107000"/>
                        </a:lnSpc>
                        <a:spcAft>
                          <a:spcPts val="0"/>
                        </a:spcAft>
                      </a:pPr>
                      <a:r>
                        <a:rPr lang="en-GB" sz="1800" b="1" kern="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Documentation</a:t>
                      </a:r>
                    </a:p>
                    <a:p>
                      <a:pPr marL="285750" indent="-285750">
                        <a:lnSpc>
                          <a:spcPct val="107000"/>
                        </a:lnSpc>
                        <a:spcAft>
                          <a:spcPts val="0"/>
                        </a:spcAft>
                        <a:buFont typeface="Arial" panose="020B0604020202020204" pitchFamily="34" charset="0"/>
                        <a:buChar char="•"/>
                      </a:pPr>
                      <a:r>
                        <a:rPr lang="en-GB" sz="1600" kern="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How will the data be documented so that they are comprehensible and reusable for yourself and others, also in the long term?</a:t>
                      </a:r>
                    </a:p>
                    <a:p>
                      <a:pPr marL="285750" indent="-285750">
                        <a:lnSpc>
                          <a:spcPct val="107000"/>
                        </a:lnSpc>
                        <a:spcAft>
                          <a:spcPts val="0"/>
                        </a:spcAft>
                        <a:buFont typeface="Arial" panose="020B0604020202020204" pitchFamily="34" charset="0"/>
                        <a:buChar char="•"/>
                      </a:pPr>
                      <a:r>
                        <a:rPr lang="en-GB" sz="1600" kern="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How will documentation be structured?</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299126"/>
                  </a:ext>
                </a:extLst>
              </a:tr>
              <a:tr h="243205">
                <a:tc>
                  <a:txBody>
                    <a:bodyPr/>
                    <a:lstStyle/>
                    <a:p>
                      <a:pPr marL="0" marR="0" lvl="0" indent="0" algn="l" defTabSz="362925" rtl="0" eaLnBrk="1" fontAlgn="auto" latinLnBrk="0" hangingPunct="1">
                        <a:lnSpc>
                          <a:spcPct val="107000"/>
                        </a:lnSpc>
                        <a:spcBef>
                          <a:spcPts val="0"/>
                        </a:spcBef>
                        <a:spcAft>
                          <a:spcPts val="0"/>
                        </a:spcAft>
                        <a:buClrTx/>
                        <a:buSzTx/>
                        <a:buFontTx/>
                        <a:buNone/>
                        <a:tabLst/>
                        <a:defRPr/>
                      </a:pPr>
                      <a:r>
                        <a:rPr kumimoji="0" lang="nb-NO" sz="18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Metadata</a:t>
                      </a:r>
                    </a:p>
                    <a:p>
                      <a:pPr marL="285750" marR="0" lvl="0" indent="-285750" algn="l" defTabSz="362925"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What</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kind</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of</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metadata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will</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be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provided</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with</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the</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collected</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generated</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reused</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data?</a:t>
                      </a:r>
                    </a:p>
                    <a:p>
                      <a:pPr marL="285750" marR="0" lvl="0" indent="-285750" algn="l" defTabSz="362925"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How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will</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metadata for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each</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object</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be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created</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285750" marR="0" lvl="0" indent="-285750" algn="l" defTabSz="362925"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(If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applicable</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What</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 metadata standard(s)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will</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you</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kumimoji="0" lang="nb-NO" sz="16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use</a:t>
                      </a:r>
                      <a:r>
                        <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endParaRPr kumimoji="0" lang="nb-NO"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6716205"/>
                  </a:ext>
                </a:extLst>
              </a:tr>
            </a:tbl>
          </a:graphicData>
        </a:graphic>
      </p:graphicFrame>
    </p:spTree>
    <p:extLst>
      <p:ext uri="{BB962C8B-B14F-4D97-AF65-F5344CB8AC3E}">
        <p14:creationId xmlns:p14="http://schemas.microsoft.com/office/powerpoint/2010/main" val="908117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7</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aware of metadata standards in your field of research?</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893396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Legal and </a:t>
            </a:r>
            <a:r>
              <a:rPr lang="nb-NO" dirty="0" err="1"/>
              <a:t>Ethical</a:t>
            </a:r>
            <a:r>
              <a:rPr lang="nb-NO" dirty="0"/>
              <a:t> </a:t>
            </a:r>
            <a:r>
              <a:rPr lang="nb-NO" dirty="0" err="1"/>
              <a:t>Aspects</a:t>
            </a:r>
            <a:endParaRPr lang="nb-NO"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4485604"/>
              </p:ext>
            </p:extLst>
          </p:nvPr>
        </p:nvGraphicFramePr>
        <p:xfrm>
          <a:off x="795304" y="1662113"/>
          <a:ext cx="6840760" cy="1173988"/>
        </p:xfrm>
        <a:graphic>
          <a:graphicData uri="http://schemas.openxmlformats.org/drawingml/2006/table">
            <a:tbl>
              <a:tblPr firstRow="1" firstCol="1" bandRow="1"/>
              <a:tblGrid>
                <a:gridCol w="6840760">
                  <a:extLst>
                    <a:ext uri="{9D8B030D-6E8A-4147-A177-3AD203B41FA5}">
                      <a16:colId xmlns:a16="http://schemas.microsoft.com/office/drawing/2014/main" val="1749531697"/>
                    </a:ext>
                  </a:extLst>
                </a:gridCol>
              </a:tblGrid>
              <a:tr h="0">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Calibri" panose="020F0502020204030204" pitchFamily="34" charset="0"/>
                        </a:rPr>
                        <a:t>How </a:t>
                      </a:r>
                      <a:r>
                        <a:rPr lang="nb-NO" sz="1800" dirty="0" err="1">
                          <a:effectLst/>
                          <a:latin typeface="Calibri" panose="020F0502020204030204" pitchFamily="34" charset="0"/>
                          <a:ea typeface="Calibri" panose="020F0502020204030204" pitchFamily="34" charset="0"/>
                          <a:cs typeface="Calibri" panose="020F0502020204030204" pitchFamily="34" charset="0"/>
                        </a:rPr>
                        <a:t>will</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you</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ascertain</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that</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ethical</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principles</a:t>
                      </a:r>
                      <a:r>
                        <a:rPr lang="nb-NO" sz="1800" dirty="0">
                          <a:effectLst/>
                          <a:latin typeface="Calibri" panose="020F0502020204030204" pitchFamily="34" charset="0"/>
                          <a:ea typeface="Calibri" panose="020F0502020204030204" pitchFamily="34" charset="0"/>
                          <a:cs typeface="Calibri" panose="020F0502020204030204" pitchFamily="34" charset="0"/>
                        </a:rPr>
                        <a:t> for research </a:t>
                      </a:r>
                      <a:r>
                        <a:rPr lang="nb-NO" sz="1800" dirty="0" err="1">
                          <a:effectLst/>
                          <a:latin typeface="Calibri" panose="020F0502020204030204" pitchFamily="34" charset="0"/>
                          <a:ea typeface="Calibri" panose="020F0502020204030204" pitchFamily="34" charset="0"/>
                          <a:cs typeface="Calibri" panose="020F0502020204030204" pitchFamily="34" charset="0"/>
                        </a:rPr>
                        <a:t>are</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followed</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baseline="0" dirty="0" err="1">
                          <a:effectLst/>
                          <a:latin typeface="Calibri" panose="020F0502020204030204" pitchFamily="34" charset="0"/>
                          <a:ea typeface="Calibri" panose="020F0502020204030204" pitchFamily="34" charset="0"/>
                          <a:cs typeface="Calibri" panose="020F0502020204030204" pitchFamily="34" charset="0"/>
                        </a:rPr>
                        <a:t>throughout</a:t>
                      </a:r>
                      <a:r>
                        <a:rPr lang="nb-NO" sz="1800" baseline="0" dirty="0">
                          <a:effectLst/>
                          <a:latin typeface="Calibri" panose="020F0502020204030204" pitchFamily="34" charset="0"/>
                          <a:ea typeface="Calibri" panose="020F0502020204030204" pitchFamily="34" charset="0"/>
                          <a:cs typeface="Calibri" panose="020F0502020204030204" pitchFamily="34" charset="0"/>
                        </a:rPr>
                        <a:t> </a:t>
                      </a:r>
                      <a:r>
                        <a:rPr lang="nb-NO" sz="1800" baseline="0" dirty="0" err="1">
                          <a:effectLst/>
                          <a:latin typeface="Calibri" panose="020F0502020204030204" pitchFamily="34" charset="0"/>
                          <a:ea typeface="Calibri" panose="020F0502020204030204" pitchFamily="34" charset="0"/>
                          <a:cs typeface="Calibri" panose="020F0502020204030204" pitchFamily="34" charset="0"/>
                        </a:rPr>
                        <a:t>the</a:t>
                      </a:r>
                      <a:r>
                        <a:rPr lang="nb-NO" sz="1800" baseline="0" dirty="0">
                          <a:effectLst/>
                          <a:latin typeface="Calibri" panose="020F0502020204030204" pitchFamily="34" charset="0"/>
                          <a:ea typeface="Calibri" panose="020F0502020204030204" pitchFamily="34" charset="0"/>
                          <a:cs typeface="Calibri" panose="020F0502020204030204" pitchFamily="34" charset="0"/>
                        </a:rPr>
                        <a:t> </a:t>
                      </a:r>
                      <a:r>
                        <a:rPr lang="nb-NO" sz="1800" baseline="0" dirty="0" err="1">
                          <a:effectLst/>
                          <a:latin typeface="Calibri" panose="020F0502020204030204" pitchFamily="34" charset="0"/>
                          <a:ea typeface="Calibri" panose="020F0502020204030204" pitchFamily="34" charset="0"/>
                          <a:cs typeface="Calibri" panose="020F0502020204030204" pitchFamily="34" charset="0"/>
                        </a:rPr>
                        <a:t>project</a:t>
                      </a:r>
                      <a:r>
                        <a:rPr lang="nb-NO" sz="1800" baseline="0" dirty="0">
                          <a:effectLst/>
                          <a:latin typeface="Calibri" panose="020F0502020204030204" pitchFamily="34" charset="0"/>
                          <a:ea typeface="Calibri" panose="020F0502020204030204" pitchFamily="34" charset="0"/>
                          <a:cs typeface="Calibri" panose="020F0502020204030204" pitchFamily="34" charset="0"/>
                        </a:rPr>
                        <a:t>?</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7573027"/>
                  </a:ext>
                </a:extLst>
              </a:tr>
              <a:tr h="0">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Are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you</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planning to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apply</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license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to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some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or all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your</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data? </a:t>
                      </a:r>
                    </a:p>
                    <a:p>
                      <a:pPr>
                        <a:lnSpc>
                          <a:spcPct val="107000"/>
                        </a:lnSpc>
                        <a:spcAft>
                          <a:spcPts val="0"/>
                        </a:spcAft>
                      </a:pP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Which</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license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do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you</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intend</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to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use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639935"/>
                  </a:ext>
                </a:extLst>
              </a:tr>
            </a:tbl>
          </a:graphicData>
        </a:graphic>
      </p:graphicFrame>
    </p:spTree>
    <p:extLst>
      <p:ext uri="{BB962C8B-B14F-4D97-AF65-F5344CB8AC3E}">
        <p14:creationId xmlns:p14="http://schemas.microsoft.com/office/powerpoint/2010/main" val="3990269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8</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aware of licenses for data?</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1204649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Sharing</a:t>
            </a:r>
            <a:r>
              <a:rPr lang="nb-NO" dirty="0"/>
              <a:t> and </a:t>
            </a:r>
            <a:r>
              <a:rPr lang="nb-NO" dirty="0" err="1"/>
              <a:t>Archiving</a:t>
            </a:r>
            <a:endParaRPr lang="nb-NO"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31659811"/>
              </p:ext>
            </p:extLst>
          </p:nvPr>
        </p:nvGraphicFramePr>
        <p:xfrm>
          <a:off x="762000" y="1662113"/>
          <a:ext cx="7194376" cy="2185099"/>
        </p:xfrm>
        <a:graphic>
          <a:graphicData uri="http://schemas.openxmlformats.org/drawingml/2006/table">
            <a:tbl>
              <a:tblPr firstRow="1" firstCol="1" bandRow="1"/>
              <a:tblGrid>
                <a:gridCol w="7194376">
                  <a:extLst>
                    <a:ext uri="{9D8B030D-6E8A-4147-A177-3AD203B41FA5}">
                      <a16:colId xmlns:a16="http://schemas.microsoft.com/office/drawing/2014/main" val="2674754808"/>
                    </a:ext>
                  </a:extLst>
                </a:gridCol>
              </a:tblGrid>
              <a:tr h="0">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Afterlife</a:t>
                      </a:r>
                      <a:r>
                        <a:rPr lang="nb-NO" sz="1800" b="1" dirty="0">
                          <a:effectLst/>
                          <a:latin typeface="Calibri" panose="020F0502020204030204" pitchFamily="34" charset="0"/>
                          <a:ea typeface="Calibri" panose="020F0502020204030204" pitchFamily="34" charset="0"/>
                          <a:cs typeface="Times New Roman" panose="02020603050405020304" pitchFamily="18" charset="0"/>
                        </a:rPr>
                        <a:t> </a:t>
                      </a: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800" b="1" dirty="0">
                          <a:effectLst/>
                          <a:latin typeface="Calibri" panose="020F0502020204030204" pitchFamily="34" charset="0"/>
                          <a:ea typeface="Calibri" panose="020F0502020204030204" pitchFamily="34" charset="0"/>
                          <a:cs typeface="Times New Roman" panose="02020603050405020304" pitchFamily="18" charset="0"/>
                        </a:rPr>
                        <a:t> Data</a:t>
                      </a:r>
                    </a:p>
                    <a:p>
                      <a:pPr marL="285750" marR="0" lvl="0" indent="-285750" algn="l" defTabSz="36292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b-NO" sz="1600" dirty="0">
                          <a:effectLst/>
                          <a:latin typeface="Calibri" panose="020F0502020204030204" pitchFamily="34" charset="0"/>
                          <a:ea typeface="Calibri" panose="020F0502020204030204" pitchFamily="34" charset="0"/>
                          <a:cs typeface="Times New Roman" panose="02020603050405020304" pitchFamily="18" charset="0"/>
                        </a:rPr>
                        <a:t>Will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your</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 (have to) be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deleted</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after</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600" dirty="0">
                          <a:effectLst/>
                          <a:latin typeface="Calibri" panose="020F0502020204030204" pitchFamily="34" charset="0"/>
                          <a:ea typeface="Calibri" panose="020F0502020204030204" pitchFamily="34" charset="0"/>
                          <a:cs typeface="Times New Roman" panose="02020603050405020304" pitchFamily="18" charset="0"/>
                        </a:rPr>
                        <a:t> is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finished</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If it is to be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kept</a:t>
                      </a:r>
                      <a:r>
                        <a:rPr lang="nb-NO" sz="1600" dirty="0">
                          <a:effectLst/>
                          <a:latin typeface="Calibri" panose="020F0502020204030204" pitchFamily="34" charset="0"/>
                          <a:ea typeface="Calibri" panose="020F0502020204030204" pitchFamily="34" charset="0"/>
                          <a:cs typeface="Times New Roman" panose="02020603050405020304" pitchFamily="18" charset="0"/>
                        </a:rPr>
                        <a:t>, for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how</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long</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4312714"/>
                  </a:ext>
                </a:extLst>
              </a:tr>
              <a:tr h="0">
                <a:tc>
                  <a:txBody>
                    <a:bodyPr/>
                    <a:lstStyle/>
                    <a:p>
                      <a:pPr>
                        <a:lnSpc>
                          <a:spcPct val="107000"/>
                        </a:lnSpc>
                        <a:spcAft>
                          <a:spcPts val="0"/>
                        </a:spcAft>
                      </a:pP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Sharing</a:t>
                      </a:r>
                      <a:endParaRPr lang="nb-NO"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nb-NO" sz="1600" dirty="0" err="1">
                          <a:effectLst/>
                          <a:latin typeface="Calibri" panose="020F0502020204030204" pitchFamily="34" charset="0"/>
                          <a:ea typeface="Calibri" panose="020F0502020204030204" pitchFamily="34" charset="0"/>
                          <a:cs typeface="Times New Roman" panose="02020603050405020304" pitchFamily="18" charset="0"/>
                        </a:rPr>
                        <a:t>Can</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your</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 be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shared</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openly</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If it is sensitive,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can</a:t>
                      </a:r>
                      <a:r>
                        <a:rPr lang="nb-NO" sz="1600" dirty="0">
                          <a:effectLst/>
                          <a:latin typeface="Calibri" panose="020F0502020204030204" pitchFamily="34" charset="0"/>
                          <a:ea typeface="Calibri" panose="020F0502020204030204" pitchFamily="34" charset="0"/>
                          <a:cs typeface="Times New Roman" panose="02020603050405020304" pitchFamily="18" charset="0"/>
                        </a:rPr>
                        <a:t> it be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shared</a:t>
                      </a:r>
                      <a:r>
                        <a:rPr lang="nb-NO" sz="1600" dirty="0">
                          <a:effectLst/>
                          <a:latin typeface="Calibri" panose="020F0502020204030204" pitchFamily="34" charset="0"/>
                          <a:ea typeface="Calibri" panose="020F0502020204030204" pitchFamily="34" charset="0"/>
                          <a:cs typeface="Times New Roman" panose="02020603050405020304" pitchFamily="18" charset="0"/>
                        </a:rPr>
                        <a:t> under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certain</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restrictions</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7598109"/>
                  </a:ext>
                </a:extLst>
              </a:tr>
              <a:tr h="0">
                <a:tc>
                  <a:txBody>
                    <a:bodyPr/>
                    <a:lstStyle/>
                    <a:p>
                      <a:pPr>
                        <a:lnSpc>
                          <a:spcPct val="107000"/>
                        </a:lnSpc>
                        <a:spcAft>
                          <a:spcPts val="0"/>
                        </a:spcAft>
                      </a:pP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Archiving</a:t>
                      </a:r>
                      <a:endParaRPr lang="nb-NO" sz="1800" b="1" baseline="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36292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nb-NO" sz="1600" dirty="0">
                          <a:effectLst/>
                          <a:latin typeface="Calibri" panose="020F0502020204030204" pitchFamily="34" charset="0"/>
                          <a:ea typeface="Calibri" panose="020F0502020204030204" pitchFamily="34" charset="0"/>
                          <a:cs typeface="Times New Roman" panose="02020603050405020304" pitchFamily="18" charset="0"/>
                        </a:rPr>
                        <a:t>If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 is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kept</a:t>
                      </a:r>
                      <a:r>
                        <a:rPr lang="nb-NO" sz="1600" dirty="0">
                          <a:effectLst/>
                          <a:latin typeface="Calibri" panose="020F0502020204030204" pitchFamily="34" charset="0"/>
                          <a:ea typeface="Calibri" panose="020F0502020204030204" pitchFamily="34" charset="0"/>
                          <a:cs typeface="Times New Roman" panose="02020603050405020304" pitchFamily="18" charset="0"/>
                        </a:rPr>
                        <a:t> and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can</a:t>
                      </a:r>
                      <a:r>
                        <a:rPr lang="nb-NO" sz="1600" dirty="0">
                          <a:effectLst/>
                          <a:latin typeface="Calibri" panose="020F0502020204030204" pitchFamily="34" charset="0"/>
                          <a:ea typeface="Calibri" panose="020F0502020204030204" pitchFamily="34" charset="0"/>
                          <a:cs typeface="Times New Roman" panose="02020603050405020304" pitchFamily="18" charset="0"/>
                        </a:rPr>
                        <a:t> be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shared</a:t>
                      </a:r>
                      <a:r>
                        <a:rPr lang="nb-NO" sz="1600" dirty="0">
                          <a:effectLst/>
                          <a:latin typeface="Calibri" panose="020F0502020204030204" pitchFamily="34" charset="0"/>
                          <a:ea typeface="Calibri" panose="020F0502020204030204" pitchFamily="34" charset="0"/>
                          <a:cs typeface="Times New Roman" panose="02020603050405020304" pitchFamily="18" charset="0"/>
                        </a:rPr>
                        <a:t>, in</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which</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archive</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be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stored</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600279"/>
                  </a:ext>
                </a:extLst>
              </a:tr>
            </a:tbl>
          </a:graphicData>
        </a:graphic>
      </p:graphicFrame>
    </p:spTree>
    <p:extLst>
      <p:ext uri="{BB962C8B-B14F-4D97-AF65-F5344CB8AC3E}">
        <p14:creationId xmlns:p14="http://schemas.microsoft.com/office/powerpoint/2010/main" val="3564003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9</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Will you be sharing data after the project is finished?</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2715257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10</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planning to archive your data in a repository or data archive after your project is finished?</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1369153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11</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required to delete your data after the project is finished?</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150416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Zoom Feedback Test</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Open the menu “Participants” and click on “Yes” in the bottom of the menu. Then click on “No”.</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3952609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Responsibilities</a:t>
            </a:r>
            <a:r>
              <a:rPr lang="nb-NO" dirty="0"/>
              <a:t> and Resources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3641423"/>
              </p:ext>
            </p:extLst>
          </p:nvPr>
        </p:nvGraphicFramePr>
        <p:xfrm>
          <a:off x="762000" y="1626876"/>
          <a:ext cx="7770440" cy="3228467"/>
        </p:xfrm>
        <a:graphic>
          <a:graphicData uri="http://schemas.openxmlformats.org/drawingml/2006/table">
            <a:tbl>
              <a:tblPr firstRow="1" firstCol="1" bandRow="1"/>
              <a:tblGrid>
                <a:gridCol w="7770440">
                  <a:extLst>
                    <a:ext uri="{9D8B030D-6E8A-4147-A177-3AD203B41FA5}">
                      <a16:colId xmlns:a16="http://schemas.microsoft.com/office/drawing/2014/main" val="73950230"/>
                    </a:ext>
                  </a:extLst>
                </a:gridCol>
              </a:tblGrid>
              <a:tr h="0">
                <a:tc>
                  <a:txBody>
                    <a:bodyPr/>
                    <a:lstStyle/>
                    <a:p>
                      <a:pPr>
                        <a:lnSpc>
                          <a:spcPct val="107000"/>
                        </a:lnSpc>
                        <a:spcAft>
                          <a:spcPts val="0"/>
                        </a:spcAft>
                      </a:pPr>
                      <a:r>
                        <a:rPr lang="nb-NO" sz="1800" dirty="0">
                          <a:effectLst/>
                          <a:latin typeface="Calibri"/>
                          <a:ea typeface="Calibri" panose="020F0502020204030204" pitchFamily="34" charset="0"/>
                          <a:cs typeface="Times New Roman"/>
                        </a:rPr>
                        <a:t>Who is </a:t>
                      </a:r>
                      <a:r>
                        <a:rPr lang="nb-NO" sz="1800" dirty="0" err="1">
                          <a:effectLst/>
                          <a:latin typeface="Calibri"/>
                          <a:ea typeface="Calibri" panose="020F0502020204030204" pitchFamily="34" charset="0"/>
                          <a:cs typeface="Times New Roman"/>
                        </a:rPr>
                        <a:t>responsible</a:t>
                      </a:r>
                      <a:r>
                        <a:rPr lang="nb-NO" sz="1800" baseline="0" dirty="0">
                          <a:effectLst/>
                          <a:latin typeface="Calibri"/>
                          <a:ea typeface="Calibri" panose="020F0502020204030204" pitchFamily="34" charset="0"/>
                          <a:cs typeface="Times New Roman"/>
                        </a:rPr>
                        <a:t> for data management </a:t>
                      </a:r>
                      <a:r>
                        <a:rPr lang="nb-NO" sz="1800" baseline="0" dirty="0" err="1">
                          <a:effectLst/>
                          <a:latin typeface="Calibri"/>
                          <a:ea typeface="Calibri" panose="020F0502020204030204" pitchFamily="34" charset="0"/>
                          <a:cs typeface="Times New Roman"/>
                        </a:rPr>
                        <a:t>throughout</a:t>
                      </a:r>
                      <a:r>
                        <a:rPr lang="nb-NO" sz="1800" baseline="0" dirty="0">
                          <a:effectLst/>
                          <a:latin typeface="Calibri"/>
                          <a:ea typeface="Calibri" panose="020F0502020204030204" pitchFamily="34" charset="0"/>
                          <a:cs typeface="Times New Roman"/>
                        </a:rPr>
                        <a:t> </a:t>
                      </a:r>
                      <a:r>
                        <a:rPr lang="nb-NO" sz="1800" baseline="0" dirty="0" err="1">
                          <a:effectLst/>
                          <a:latin typeface="Calibri"/>
                          <a:ea typeface="Calibri" panose="020F0502020204030204" pitchFamily="34" charset="0"/>
                          <a:cs typeface="Times New Roman"/>
                        </a:rPr>
                        <a:t>the</a:t>
                      </a:r>
                      <a:r>
                        <a:rPr lang="nb-NO" sz="1800" baseline="0" dirty="0">
                          <a:effectLst/>
                          <a:latin typeface="Calibri"/>
                          <a:ea typeface="Calibri" panose="020F0502020204030204" pitchFamily="34" charset="0"/>
                          <a:cs typeface="Times New Roman"/>
                        </a:rPr>
                        <a:t> </a:t>
                      </a:r>
                      <a:r>
                        <a:rPr lang="nb-NO" sz="1800" baseline="0" dirty="0" err="1">
                          <a:effectLst/>
                          <a:latin typeface="Calibri"/>
                          <a:ea typeface="Calibri" panose="020F0502020204030204" pitchFamily="34" charset="0"/>
                          <a:cs typeface="Times New Roman"/>
                        </a:rPr>
                        <a:t>project</a:t>
                      </a:r>
                      <a:r>
                        <a:rPr lang="nb-NO" sz="1800" baseline="0" dirty="0">
                          <a:effectLst/>
                          <a:latin typeface="Calibri"/>
                          <a:ea typeface="Calibri" panose="020F0502020204030204" pitchFamily="34" charset="0"/>
                          <a:cs typeface="Times New Roman"/>
                        </a:rPr>
                        <a:t> </a:t>
                      </a:r>
                      <a:r>
                        <a:rPr lang="nb-NO" sz="1800" baseline="0" dirty="0" err="1">
                          <a:effectLst/>
                          <a:latin typeface="Calibri"/>
                          <a:ea typeface="Calibri" panose="020F0502020204030204" pitchFamily="34" charset="0"/>
                          <a:cs typeface="Times New Roman"/>
                        </a:rPr>
                        <a:t>period</a:t>
                      </a:r>
                      <a:r>
                        <a:rPr lang="nb-NO" sz="1800" baseline="0" dirty="0">
                          <a:effectLst/>
                          <a:latin typeface="Calibri"/>
                          <a:ea typeface="Calibri" panose="020F0502020204030204" pitchFamily="34" charset="0"/>
                          <a:cs typeface="Times New Roman"/>
                        </a:rPr>
                        <a:t>?</a:t>
                      </a:r>
                      <a:endParaRPr lang="nb-NO" sz="1800" dirty="0">
                        <a:effectLst/>
                        <a:latin typeface="Calibri"/>
                        <a:ea typeface="Calibri" panose="020F0502020204030204" pitchFamily="34" charset="0"/>
                        <a:cs typeface="Times New Roman"/>
                      </a:endParaRPr>
                    </a:p>
                    <a:p>
                      <a:pPr>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316944"/>
                  </a:ext>
                </a:extLst>
              </a:tr>
              <a:tr h="0">
                <a:tc>
                  <a:txBody>
                    <a:bodyPr/>
                    <a:lstStyle/>
                    <a:p>
                      <a:pPr>
                        <a:lnSpc>
                          <a:spcPct val="107000"/>
                        </a:lnSpc>
                        <a:spcAft>
                          <a:spcPts val="0"/>
                        </a:spcAft>
                      </a:pPr>
                      <a:r>
                        <a:rPr lang="nb-NO" sz="1800" dirty="0">
                          <a:effectLst/>
                          <a:latin typeface="Calibri"/>
                          <a:ea typeface="Calibri" panose="020F0502020204030204" pitchFamily="34" charset="0"/>
                          <a:cs typeface="Times New Roman"/>
                        </a:rPr>
                        <a:t>Who is</a:t>
                      </a:r>
                      <a:r>
                        <a:rPr lang="nb-NO" sz="1800" baseline="0" dirty="0">
                          <a:effectLst/>
                          <a:latin typeface="Calibri"/>
                          <a:ea typeface="Calibri" panose="020F0502020204030204" pitchFamily="34" charset="0"/>
                          <a:cs typeface="Times New Roman"/>
                        </a:rPr>
                        <a:t> </a:t>
                      </a:r>
                      <a:r>
                        <a:rPr lang="nb-NO" sz="1800" baseline="0" dirty="0" err="1">
                          <a:effectLst/>
                          <a:latin typeface="Calibri"/>
                          <a:ea typeface="Calibri" panose="020F0502020204030204" pitchFamily="34" charset="0"/>
                          <a:cs typeface="Times New Roman"/>
                        </a:rPr>
                        <a:t>responsible</a:t>
                      </a:r>
                      <a:r>
                        <a:rPr lang="nb-NO" sz="1800" baseline="0" dirty="0">
                          <a:effectLst/>
                          <a:latin typeface="Calibri"/>
                          <a:ea typeface="Calibri" panose="020F0502020204030204" pitchFamily="34" charset="0"/>
                          <a:cs typeface="Times New Roman"/>
                        </a:rPr>
                        <a:t> for data management and </a:t>
                      </a:r>
                      <a:r>
                        <a:rPr lang="nb-NO" sz="1800" baseline="0" dirty="0" err="1">
                          <a:effectLst/>
                          <a:latin typeface="Calibri"/>
                          <a:ea typeface="Calibri" panose="020F0502020204030204" pitchFamily="34" charset="0"/>
                          <a:cs typeface="Times New Roman"/>
                        </a:rPr>
                        <a:t>archiving</a:t>
                      </a:r>
                      <a:r>
                        <a:rPr lang="nb-NO" sz="1800" baseline="0" dirty="0">
                          <a:effectLst/>
                          <a:latin typeface="Calibri"/>
                          <a:ea typeface="Calibri" panose="020F0502020204030204" pitchFamily="34" charset="0"/>
                          <a:cs typeface="Times New Roman"/>
                        </a:rPr>
                        <a:t> </a:t>
                      </a:r>
                      <a:r>
                        <a:rPr lang="nb-NO" sz="1800" baseline="0" dirty="0" err="1">
                          <a:effectLst/>
                          <a:latin typeface="Calibri"/>
                          <a:ea typeface="Calibri" panose="020F0502020204030204" pitchFamily="34" charset="0"/>
                          <a:cs typeface="Times New Roman"/>
                        </a:rPr>
                        <a:t>after</a:t>
                      </a:r>
                      <a:r>
                        <a:rPr lang="nb-NO" sz="1800" baseline="0" dirty="0">
                          <a:effectLst/>
                          <a:latin typeface="Calibri"/>
                          <a:ea typeface="Calibri" panose="020F0502020204030204" pitchFamily="34" charset="0"/>
                          <a:cs typeface="Times New Roman"/>
                        </a:rPr>
                        <a:t> </a:t>
                      </a:r>
                      <a:r>
                        <a:rPr lang="nb-NO" sz="1800" baseline="0" dirty="0" err="1">
                          <a:effectLst/>
                          <a:latin typeface="Calibri"/>
                          <a:ea typeface="Calibri" panose="020F0502020204030204" pitchFamily="34" charset="0"/>
                          <a:cs typeface="Times New Roman"/>
                        </a:rPr>
                        <a:t>the</a:t>
                      </a:r>
                      <a:r>
                        <a:rPr lang="nb-NO" sz="1800" baseline="0" dirty="0">
                          <a:effectLst/>
                          <a:latin typeface="Calibri"/>
                          <a:ea typeface="Calibri" panose="020F0502020204030204" pitchFamily="34" charset="0"/>
                          <a:cs typeface="Times New Roman"/>
                        </a:rPr>
                        <a:t> </a:t>
                      </a:r>
                      <a:r>
                        <a:rPr lang="nb-NO" sz="1800" baseline="0" dirty="0" err="1">
                          <a:effectLst/>
                          <a:latin typeface="Calibri"/>
                          <a:ea typeface="Calibri" panose="020F0502020204030204" pitchFamily="34" charset="0"/>
                          <a:cs typeface="Times New Roman"/>
                        </a:rPr>
                        <a:t>project</a:t>
                      </a:r>
                      <a:r>
                        <a:rPr lang="nb-NO" sz="1800" baseline="0" dirty="0">
                          <a:effectLst/>
                          <a:latin typeface="Calibri"/>
                          <a:ea typeface="Calibri" panose="020F0502020204030204" pitchFamily="34" charset="0"/>
                          <a:cs typeface="Times New Roman"/>
                        </a:rPr>
                        <a:t> is </a:t>
                      </a:r>
                      <a:r>
                        <a:rPr lang="nb-NO" sz="1800" baseline="0" dirty="0" err="1">
                          <a:effectLst/>
                          <a:latin typeface="Calibri"/>
                          <a:ea typeface="Calibri" panose="020F0502020204030204" pitchFamily="34" charset="0"/>
                          <a:cs typeface="Times New Roman"/>
                        </a:rPr>
                        <a:t>finished</a:t>
                      </a:r>
                      <a:r>
                        <a:rPr lang="nb-NO" sz="1800" baseline="0" dirty="0">
                          <a:effectLst/>
                          <a:latin typeface="Calibri"/>
                          <a:ea typeface="Calibri" panose="020F0502020204030204" pitchFamily="34" charset="0"/>
                          <a:cs typeface="Times New Roman"/>
                        </a:rPr>
                        <a:t>?</a:t>
                      </a:r>
                      <a:endParaRPr lang="nb-NO" sz="1800" dirty="0">
                        <a:effectLst/>
                        <a:latin typeface="Calibri"/>
                        <a:ea typeface="Calibri" panose="020F0502020204030204" pitchFamily="34" charset="0"/>
                        <a:cs typeface="Times New Roman"/>
                      </a:endParaRPr>
                    </a:p>
                    <a:p>
                      <a:pPr>
                        <a:lnSpc>
                          <a:spcPct val="107000"/>
                        </a:lnSpc>
                        <a:spcAft>
                          <a:spcPts val="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770390"/>
                  </a:ext>
                </a:extLst>
              </a:tr>
              <a:tr h="0">
                <a:tc>
                  <a:txBody>
                    <a:bodyPr/>
                    <a:lstStyle/>
                    <a:p>
                      <a:pPr>
                        <a:lnSpc>
                          <a:spcPct val="107000"/>
                        </a:lnSpc>
                        <a:spcAft>
                          <a:spcPts val="0"/>
                        </a:spcAft>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What</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resources</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costs</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man-</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years</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etc.)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are</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needed</a:t>
                      </a:r>
                      <a:r>
                        <a:rPr lang="nb-NO" sz="1800" dirty="0">
                          <a:effectLst/>
                          <a:latin typeface="Calibri" panose="020F0502020204030204" pitchFamily="34" charset="0"/>
                          <a:ea typeface="Calibri" panose="020F0502020204030204" pitchFamily="34" charset="0"/>
                          <a:cs typeface="Times New Roman" panose="02020603050405020304" pitchFamily="18" charset="0"/>
                        </a:rPr>
                        <a:t> for</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data management </a:t>
                      </a:r>
                      <a:r>
                        <a:rPr lang="nb-NO" sz="1800" dirty="0">
                          <a:effectLst/>
                          <a:latin typeface="Calibri" panose="020F0502020204030204" pitchFamily="34" charset="0"/>
                          <a:ea typeface="Calibri" panose="020F0502020204030204" pitchFamily="34" charset="0"/>
                          <a:cs typeface="Times New Roman" panose="02020603050405020304" pitchFamily="18" charset="0"/>
                        </a:rPr>
                        <a:t>(</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storage</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backup</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access</a:t>
                      </a:r>
                      <a:r>
                        <a:rPr lang="nb-NO" sz="1800" dirty="0">
                          <a:effectLst/>
                          <a:latin typeface="Calibri" panose="020F0502020204030204" pitchFamily="34" charset="0"/>
                          <a:ea typeface="Calibri" panose="020F0502020204030204" pitchFamily="34" charset="0"/>
                          <a:cs typeface="Times New Roman" panose="02020603050405020304" pitchFamily="18" charset="0"/>
                        </a:rPr>
                        <a:t> management and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clean</a:t>
                      </a:r>
                      <a:r>
                        <a:rPr lang="nb-NO" sz="1800" dirty="0">
                          <a:effectLst/>
                          <a:latin typeface="Calibri" panose="020F0502020204030204" pitchFamily="34" charset="0"/>
                          <a:ea typeface="Calibri" panose="020F0502020204030204" pitchFamily="34" charset="0"/>
                          <a:cs typeface="Times New Roman" panose="02020603050405020304" pitchFamily="18" charset="0"/>
                        </a:rPr>
                        <a:t>-up</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activities</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for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long</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term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storage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archiving</a:t>
                      </a:r>
                      <a:r>
                        <a:rPr lang="nb-NO"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764831"/>
                  </a:ext>
                </a:extLst>
              </a:tr>
              <a:tr h="0">
                <a:tc>
                  <a:txBody>
                    <a:bodyPr/>
                    <a:lstStyle/>
                    <a:p>
                      <a:pPr>
                        <a:lnSpc>
                          <a:spcPct val="107000"/>
                        </a:lnSpc>
                        <a:spcAft>
                          <a:spcPts val="0"/>
                        </a:spcAft>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What</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resources</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are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needed</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throughout</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542191"/>
                  </a:ext>
                </a:extLst>
              </a:tr>
            </a:tbl>
          </a:graphicData>
        </a:graphic>
      </p:graphicFrame>
    </p:spTree>
    <p:extLst>
      <p:ext uri="{BB962C8B-B14F-4D97-AF65-F5344CB8AC3E}">
        <p14:creationId xmlns:p14="http://schemas.microsoft.com/office/powerpoint/2010/main" val="94811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General Information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65989726"/>
              </p:ext>
            </p:extLst>
          </p:nvPr>
        </p:nvGraphicFramePr>
        <p:xfrm>
          <a:off x="762000" y="1662113"/>
          <a:ext cx="6834336" cy="2850441"/>
        </p:xfrm>
        <a:graphic>
          <a:graphicData uri="http://schemas.openxmlformats.org/drawingml/2006/table">
            <a:tbl>
              <a:tblPr firstRow="1" firstCol="1" bandRow="1"/>
              <a:tblGrid>
                <a:gridCol w="6834336">
                  <a:extLst>
                    <a:ext uri="{9D8B030D-6E8A-4147-A177-3AD203B41FA5}">
                      <a16:colId xmlns:a16="http://schemas.microsoft.com/office/drawing/2014/main" val="4206100249"/>
                    </a:ext>
                  </a:extLst>
                </a:gridCol>
              </a:tblGrid>
              <a:tr h="311658">
                <a:tc>
                  <a:txBody>
                    <a:bodyPr/>
                    <a:lstStyle/>
                    <a:p>
                      <a:pPr>
                        <a:lnSpc>
                          <a:spcPct val="107000"/>
                        </a:lnSpc>
                        <a:spcAft>
                          <a:spcPts val="0"/>
                        </a:spcAft>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Title</a:t>
                      </a:r>
                      <a:r>
                        <a:rPr lang="nb-NO" sz="1800" dirty="0">
                          <a:effectLst/>
                          <a:latin typeface="Calibri" panose="020F0502020204030204" pitchFamily="34" charset="0"/>
                          <a:ea typeface="Calibri" panose="020F0502020204030204" pitchFamily="34" charset="0"/>
                          <a:cs typeface="Times New Roman" panose="02020603050405020304" pitchFamily="18" charset="0"/>
                        </a:rPr>
                        <a:t> and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number</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523236"/>
                  </a:ext>
                </a:extLst>
              </a:tr>
              <a:tr h="311658">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Part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800" dirty="0">
                          <a:effectLst/>
                          <a:latin typeface="Calibri" panose="020F0502020204030204" pitchFamily="34" charset="0"/>
                          <a:ea typeface="Calibri" panose="020F0502020204030204" pitchFamily="34" charset="0"/>
                          <a:cs typeface="Times New Roman" panose="02020603050405020304" pitchFamily="18" charset="0"/>
                        </a:rPr>
                        <a:t> a</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larger</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Title</a:t>
                      </a:r>
                      <a:r>
                        <a:rPr lang="nb-NO" sz="1800" dirty="0">
                          <a:effectLst/>
                          <a:latin typeface="Calibri" panose="020F0502020204030204" pitchFamily="34" charset="0"/>
                          <a:ea typeface="Calibri" panose="020F0502020204030204" pitchFamily="34" charset="0"/>
                          <a:cs typeface="Times New Roman" panose="02020603050405020304" pitchFamily="18" charset="0"/>
                        </a:rPr>
                        <a:t> and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number</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8262460"/>
                  </a:ext>
                </a:extLst>
              </a:tr>
              <a:tr h="311658">
                <a:tc>
                  <a:txBody>
                    <a:bodyPr/>
                    <a:lstStyle/>
                    <a:p>
                      <a:pPr>
                        <a:lnSpc>
                          <a:spcPct val="107000"/>
                        </a:lnSpc>
                        <a:spcAft>
                          <a:spcPts val="0"/>
                        </a:spcAft>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Responsible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for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data management plan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name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421872"/>
                  </a:ext>
                </a:extLst>
              </a:tr>
              <a:tr h="311658">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Principal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investigator</a:t>
                      </a:r>
                      <a:r>
                        <a:rPr lang="nb-NO" sz="1800" dirty="0">
                          <a:effectLst/>
                          <a:latin typeface="Calibri" panose="020F0502020204030204" pitchFamily="34" charset="0"/>
                          <a:ea typeface="Calibri" panose="020F0502020204030204" pitchFamily="34" charset="0"/>
                          <a:cs typeface="Times New Roman" panose="02020603050405020304" pitchFamily="18" charset="0"/>
                        </a:rPr>
                        <a:t> and</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member</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(s)</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810808"/>
                  </a:ext>
                </a:extLst>
              </a:tr>
              <a:tr h="311658">
                <a:tc>
                  <a:txBody>
                    <a:bodyPr/>
                    <a:lstStyle/>
                    <a:p>
                      <a:pPr>
                        <a:lnSpc>
                          <a:spcPct val="107000"/>
                        </a:lnSpc>
                        <a:spcAft>
                          <a:spcPts val="0"/>
                        </a:spcAft>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Faculty</a:t>
                      </a:r>
                      <a:r>
                        <a:rPr lang="nb-NO" sz="1800" dirty="0">
                          <a:effectLst/>
                          <a:latin typeface="Calibri" panose="020F0502020204030204" pitchFamily="34" charset="0"/>
                          <a:ea typeface="Calibri" panose="020F0502020204030204" pitchFamily="34" charset="0"/>
                          <a:cs typeface="Times New Roman" panose="02020603050405020304" pitchFamily="18" charset="0"/>
                        </a:rPr>
                        <a:t>-</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and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departmental</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affiliation</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4010809"/>
                  </a:ext>
                </a:extLst>
              </a:tr>
              <a:tr h="357177">
                <a:tc>
                  <a:txBody>
                    <a:bodyPr/>
                    <a:lstStyle/>
                    <a:p>
                      <a:pPr>
                        <a:lnSpc>
                          <a:spcPct val="107000"/>
                        </a:lnSpc>
                        <a:spcAft>
                          <a:spcPts val="0"/>
                        </a:spcAft>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Brief</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description</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357846"/>
                  </a:ext>
                </a:extLst>
              </a:tr>
              <a:tr h="311658">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Project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period</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812231"/>
                  </a:ext>
                </a:extLst>
              </a:tr>
              <a:tr h="311658">
                <a:tc>
                  <a:txBody>
                    <a:bodyPr/>
                    <a:lstStyle/>
                    <a:p>
                      <a:pPr>
                        <a:lnSpc>
                          <a:spcPct val="107000"/>
                        </a:lnSpc>
                        <a:spcAft>
                          <a:spcPts val="0"/>
                        </a:spcAft>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Financing</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5658687"/>
                  </a:ext>
                </a:extLst>
              </a:tr>
              <a:tr h="311658">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DMP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version</a:t>
                      </a:r>
                      <a:r>
                        <a:rPr lang="nb-NO" sz="1800" dirty="0">
                          <a:effectLst/>
                          <a:latin typeface="Calibri" panose="020F0502020204030204" pitchFamily="34" charset="0"/>
                          <a:ea typeface="Calibri" panose="020F0502020204030204" pitchFamily="34" charset="0"/>
                          <a:cs typeface="Times New Roman" panose="02020603050405020304" pitchFamily="18" charset="0"/>
                        </a:rPr>
                        <a:t> and 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190310"/>
                  </a:ext>
                </a:extLst>
              </a:tr>
            </a:tbl>
          </a:graphicData>
        </a:graphic>
      </p:graphicFrame>
    </p:spTree>
    <p:extLst>
      <p:ext uri="{BB962C8B-B14F-4D97-AF65-F5344CB8AC3E}">
        <p14:creationId xmlns:p14="http://schemas.microsoft.com/office/powerpoint/2010/main" val="333165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1</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responsible for the Data Management Plan in your project?</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96966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2</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Do you feel confident providing the general information required for a DMP?</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260486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Data </a:t>
            </a:r>
            <a:r>
              <a:rPr lang="nb-NO" dirty="0" err="1"/>
              <a:t>Description</a:t>
            </a:r>
            <a:endParaRPr lang="nb-NO"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6838093"/>
              </p:ext>
            </p:extLst>
          </p:nvPr>
        </p:nvGraphicFramePr>
        <p:xfrm>
          <a:off x="764288" y="1480501"/>
          <a:ext cx="6839585" cy="4011550"/>
        </p:xfrm>
        <a:graphic>
          <a:graphicData uri="http://schemas.openxmlformats.org/drawingml/2006/table">
            <a:tbl>
              <a:tblPr firstRow="1" firstCol="1" bandRow="1"/>
              <a:tblGrid>
                <a:gridCol w="6839585">
                  <a:extLst>
                    <a:ext uri="{9D8B030D-6E8A-4147-A177-3AD203B41FA5}">
                      <a16:colId xmlns:a16="http://schemas.microsoft.com/office/drawing/2014/main" val="2180924703"/>
                    </a:ext>
                  </a:extLst>
                </a:gridCol>
              </a:tblGrid>
              <a:tr h="403300">
                <a:tc>
                  <a:txBody>
                    <a:bodyPr/>
                    <a:lstStyle/>
                    <a:p>
                      <a:pPr marL="0" indent="0">
                        <a:lnSpc>
                          <a:spcPct val="107000"/>
                        </a:lnSpc>
                        <a:spcAft>
                          <a:spcPts val="0"/>
                        </a:spcAft>
                        <a:buFont typeface="Arial" panose="020B0604020202020204" pitchFamily="34" charset="0"/>
                        <a:buNone/>
                      </a:pP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Origin</a:t>
                      </a:r>
                      <a:r>
                        <a:rPr lang="nb-NO" sz="1800" b="1" dirty="0">
                          <a:effectLst/>
                          <a:latin typeface="Calibri" panose="020F0502020204030204" pitchFamily="34" charset="0"/>
                          <a:ea typeface="Calibri" panose="020F0502020204030204" pitchFamily="34" charset="0"/>
                          <a:cs typeface="Times New Roman" panose="02020603050405020304" pitchFamily="18" charset="0"/>
                        </a:rPr>
                        <a:t> </a:t>
                      </a: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800" b="1" dirty="0">
                          <a:effectLst/>
                          <a:latin typeface="Calibri" panose="020F0502020204030204" pitchFamily="34" charset="0"/>
                          <a:ea typeface="Calibri" panose="020F0502020204030204" pitchFamily="34" charset="0"/>
                          <a:cs typeface="Times New Roman" panose="02020603050405020304" pitchFamily="18" charset="0"/>
                        </a:rPr>
                        <a:t> Data</a:t>
                      </a:r>
                    </a:p>
                    <a:p>
                      <a:pPr marL="285750" indent="-285750">
                        <a:lnSpc>
                          <a:spcPct val="107000"/>
                        </a:lnSpc>
                        <a:spcAft>
                          <a:spcPts val="0"/>
                        </a:spcAft>
                        <a:buFont typeface="Arial" panose="020B0604020202020204" pitchFamily="34" charset="0"/>
                        <a:buChar char="•"/>
                      </a:pPr>
                      <a:r>
                        <a:rPr lang="nb-NO" sz="1600" dirty="0" err="1">
                          <a:effectLst/>
                          <a:latin typeface="Calibri" panose="020F0502020204030204" pitchFamily="34" charset="0"/>
                          <a:ea typeface="Calibri" panose="020F0502020204030204" pitchFamily="34" charset="0"/>
                          <a:cs typeface="Times New Roman" panose="02020603050405020304" pitchFamily="18" charset="0"/>
                        </a:rPr>
                        <a:t>What</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kind</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dirty="0">
                          <a:effectLst/>
                          <a:latin typeface="Calibri" panose="020F0502020204030204" pitchFamily="34" charset="0"/>
                          <a:ea typeface="Calibri" panose="020F0502020204030204" pitchFamily="34" charset="0"/>
                          <a:cs typeface="Times New Roman" panose="02020603050405020304" pitchFamily="18" charset="0"/>
                        </a:rPr>
                        <a:t> be used during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If data is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reused</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What</a:t>
                      </a:r>
                      <a:r>
                        <a:rPr lang="nb-NO" sz="1600" dirty="0">
                          <a:effectLst/>
                          <a:latin typeface="Calibri" panose="020F0502020204030204" pitchFamily="34" charset="0"/>
                          <a:ea typeface="Calibri" panose="020F0502020204030204" pitchFamily="34" charset="0"/>
                          <a:cs typeface="Times New Roman" panose="02020603050405020304" pitchFamily="18" charset="0"/>
                        </a:rPr>
                        <a:t> is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scope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volume</a:t>
                      </a:r>
                      <a:r>
                        <a:rPr lang="nb-NO" sz="1600" dirty="0">
                          <a:effectLst/>
                          <a:latin typeface="Calibri" panose="020F0502020204030204" pitchFamily="34" charset="0"/>
                          <a:ea typeface="Calibri" panose="020F0502020204030204" pitchFamily="34" charset="0"/>
                          <a:cs typeface="Times New Roman" panose="02020603050405020304" pitchFamily="18" charset="0"/>
                        </a:rPr>
                        <a:t>, format?</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How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are</a:t>
                      </a:r>
                      <a:r>
                        <a:rPr lang="nb-NO" sz="1600" dirty="0">
                          <a:effectLst/>
                          <a:latin typeface="Calibri" panose="020F0502020204030204" pitchFamily="34" charset="0"/>
                          <a:ea typeface="Calibri" panose="020F0502020204030204" pitchFamily="34" charset="0"/>
                          <a:cs typeface="Times New Roman" panose="02020603050405020304" pitchFamily="18" charset="0"/>
                        </a:rPr>
                        <a:t> different data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sources</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integrated</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dirty="0">
                          <a:effectLst/>
                          <a:latin typeface="Calibri" panose="020F0502020204030204" pitchFamily="34" charset="0"/>
                          <a:ea typeface="Calibri" panose="020F0502020204030204" pitchFamily="34" charset="0"/>
                          <a:cs typeface="Times New Roman" panose="02020603050405020304" pitchFamily="18" charset="0"/>
                        </a:rPr>
                        <a:t>If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new</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 is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collected</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why</a:t>
                      </a:r>
                      <a:r>
                        <a:rPr lang="nb-NO" sz="1600" dirty="0">
                          <a:effectLst/>
                          <a:latin typeface="Calibri" panose="020F0502020204030204" pitchFamily="34" charset="0"/>
                          <a:ea typeface="Calibri" panose="020F0502020204030204" pitchFamily="34" charset="0"/>
                          <a:cs typeface="Times New Roman" panose="02020603050405020304" pitchFamily="18" charset="0"/>
                        </a:rPr>
                        <a:t> is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this</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necessary</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614512"/>
                  </a:ext>
                </a:extLst>
              </a:tr>
              <a:tr h="403300">
                <a:tc>
                  <a:txBody>
                    <a:bodyPr/>
                    <a:lstStyle/>
                    <a:p>
                      <a:pPr>
                        <a:lnSpc>
                          <a:spcPct val="107000"/>
                        </a:lnSpc>
                        <a:spcAft>
                          <a:spcPts val="0"/>
                        </a:spcAft>
                      </a:pPr>
                      <a:r>
                        <a:rPr lang="nb-NO" sz="1800" b="1" dirty="0">
                          <a:effectLst/>
                          <a:latin typeface="Calibri" panose="020F0502020204030204" pitchFamily="34" charset="0"/>
                          <a:ea typeface="Calibri" panose="020F0502020204030204" pitchFamily="34" charset="0"/>
                          <a:cs typeface="Times New Roman" panose="02020603050405020304" pitchFamily="18" charset="0"/>
                        </a:rPr>
                        <a:t>Data Collection</a:t>
                      </a:r>
                      <a:endParaRPr lang="nb-NO" sz="1800" b="1" baseline="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How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data be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collected</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Is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specific</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software</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or hardware – or staff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required</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Who is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responsible</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for data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collection</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During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which</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period</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data be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collected</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Where</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 data be </a:t>
                      </a:r>
                      <a:r>
                        <a:rPr lang="nb-NO" sz="1600" baseline="0" dirty="0" err="1">
                          <a:effectLst/>
                          <a:latin typeface="Calibri" panose="020F0502020204030204" pitchFamily="34" charset="0"/>
                          <a:ea typeface="Calibri" panose="020F0502020204030204" pitchFamily="34" charset="0"/>
                          <a:cs typeface="Times New Roman" panose="02020603050405020304" pitchFamily="18" charset="0"/>
                        </a:rPr>
                        <a:t>collected</a:t>
                      </a:r>
                      <a:r>
                        <a:rPr lang="nb-NO" sz="1600" baseline="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136990"/>
                  </a:ext>
                </a:extLst>
              </a:tr>
              <a:tr h="360040">
                <a:tc>
                  <a:txBody>
                    <a:bodyPr/>
                    <a:lstStyle/>
                    <a:p>
                      <a:pPr>
                        <a:lnSpc>
                          <a:spcPct val="107000"/>
                        </a:lnSpc>
                        <a:spcAft>
                          <a:spcPts val="0"/>
                        </a:spcAft>
                      </a:pPr>
                      <a:r>
                        <a:rPr lang="nb-NO" sz="1800" b="1" dirty="0">
                          <a:effectLst/>
                          <a:latin typeface="Calibri" panose="020F0502020204030204" pitchFamily="34" charset="0"/>
                          <a:ea typeface="Calibri" panose="020F0502020204030204" pitchFamily="34" charset="0"/>
                          <a:cs typeface="Times New Roman" panose="02020603050405020304" pitchFamily="18" charset="0"/>
                        </a:rPr>
                        <a:t>Types </a:t>
                      </a:r>
                      <a:r>
                        <a:rPr lang="nb-NO" sz="1800" b="1"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800" b="1" dirty="0">
                          <a:effectLst/>
                          <a:latin typeface="Calibri" panose="020F0502020204030204" pitchFamily="34" charset="0"/>
                          <a:ea typeface="Calibri" panose="020F0502020204030204" pitchFamily="34" charset="0"/>
                          <a:cs typeface="Times New Roman" panose="02020603050405020304" pitchFamily="18" charset="0"/>
                        </a:rPr>
                        <a:t> Data</a:t>
                      </a:r>
                    </a:p>
                    <a:p>
                      <a:pPr marL="285750" indent="-285750">
                        <a:lnSpc>
                          <a:spcPct val="107000"/>
                        </a:lnSpc>
                        <a:spcAft>
                          <a:spcPts val="0"/>
                        </a:spcAft>
                        <a:buFont typeface="Arial" panose="020B0604020202020204" pitchFamily="34" charset="0"/>
                        <a:buChar char="•"/>
                      </a:pPr>
                      <a:r>
                        <a:rPr lang="nb-NO" sz="1600" dirty="0" err="1">
                          <a:effectLst/>
                          <a:latin typeface="Calibri" panose="020F0502020204030204" pitchFamily="34" charset="0"/>
                          <a:ea typeface="Calibri" panose="020F0502020204030204" pitchFamily="34" charset="0"/>
                          <a:cs typeface="Times New Roman" panose="02020603050405020304" pitchFamily="18" charset="0"/>
                        </a:rPr>
                        <a:t>What</a:t>
                      </a:r>
                      <a:r>
                        <a:rPr lang="nb-NO" sz="1600" dirty="0">
                          <a:effectLst/>
                          <a:latin typeface="Calibri" panose="020F0502020204030204" pitchFamily="34" charset="0"/>
                          <a:ea typeface="Calibri" panose="020F0502020204030204" pitchFamily="34" charset="0"/>
                          <a:cs typeface="Times New Roman" panose="02020603050405020304" pitchFamily="18" charset="0"/>
                        </a:rPr>
                        <a:t> type(s)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600" dirty="0">
                          <a:effectLst/>
                          <a:latin typeface="Calibri" panose="020F0502020204030204" pitchFamily="34" charset="0"/>
                          <a:ea typeface="Calibri" panose="020F0502020204030204" pitchFamily="34" charset="0"/>
                          <a:cs typeface="Times New Roman" panose="02020603050405020304" pitchFamily="18" charset="0"/>
                        </a:rPr>
                        <a:t> be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collected</a:t>
                      </a:r>
                      <a:r>
                        <a:rPr lang="nb-NO" sz="16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nb-NO" sz="1600" dirty="0" err="1">
                          <a:effectLst/>
                          <a:latin typeface="Calibri" panose="020F0502020204030204" pitchFamily="34" charset="0"/>
                          <a:ea typeface="Calibri" panose="020F0502020204030204" pitchFamily="34" charset="0"/>
                          <a:cs typeface="Times New Roman" panose="02020603050405020304" pitchFamily="18" charset="0"/>
                        </a:rPr>
                        <a:t>What</a:t>
                      </a:r>
                      <a:r>
                        <a:rPr lang="nb-NO" sz="1600" dirty="0">
                          <a:effectLst/>
                          <a:latin typeface="Calibri" panose="020F0502020204030204" pitchFamily="34" charset="0"/>
                          <a:ea typeface="Calibri" panose="020F0502020204030204" pitchFamily="34" charset="0"/>
                          <a:cs typeface="Times New Roman" panose="02020603050405020304" pitchFamily="18" charset="0"/>
                        </a:rPr>
                        <a:t> is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scope</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quantity</a:t>
                      </a:r>
                      <a:r>
                        <a:rPr lang="nb-NO" sz="1600" dirty="0">
                          <a:effectLst/>
                          <a:latin typeface="Calibri" panose="020F0502020204030204" pitchFamily="34" charset="0"/>
                          <a:ea typeface="Calibri" panose="020F0502020204030204" pitchFamily="34" charset="0"/>
                          <a:cs typeface="Times New Roman" panose="02020603050405020304" pitchFamily="18" charset="0"/>
                        </a:rPr>
                        <a:t> and format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material?</a:t>
                      </a:r>
                    </a:p>
                    <a:p>
                      <a:pPr marL="285750" indent="-285750">
                        <a:lnSpc>
                          <a:spcPct val="107000"/>
                        </a:lnSpc>
                        <a:spcAft>
                          <a:spcPts val="0"/>
                        </a:spcAft>
                        <a:buFont typeface="Arial" panose="020B0604020202020204" pitchFamily="34" charset="0"/>
                        <a:buChar char="•"/>
                      </a:pPr>
                      <a:r>
                        <a:rPr lang="nb-NO" sz="1600" dirty="0" err="1">
                          <a:effectLst/>
                          <a:latin typeface="Calibri" panose="020F0502020204030204" pitchFamily="34" charset="0"/>
                          <a:ea typeface="Calibri" panose="020F0502020204030204" pitchFamily="34" charset="0"/>
                          <a:cs typeface="Times New Roman" panose="02020603050405020304" pitchFamily="18" charset="0"/>
                        </a:rPr>
                        <a:t>What</a:t>
                      </a:r>
                      <a:r>
                        <a:rPr lang="nb-NO" sz="1600" dirty="0">
                          <a:effectLst/>
                          <a:latin typeface="Calibri" panose="020F0502020204030204" pitchFamily="34" charset="0"/>
                          <a:ea typeface="Calibri" panose="020F0502020204030204" pitchFamily="34" charset="0"/>
                          <a:cs typeface="Times New Roman" panose="02020603050405020304" pitchFamily="18" charset="0"/>
                        </a:rPr>
                        <a:t> is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600" dirty="0">
                          <a:effectLst/>
                          <a:latin typeface="Calibri" panose="020F0502020204030204" pitchFamily="34" charset="0"/>
                          <a:ea typeface="Calibri" panose="020F0502020204030204" pitchFamily="34" charset="0"/>
                          <a:cs typeface="Times New Roman" panose="02020603050405020304" pitchFamily="18" charset="0"/>
                        </a:rPr>
                        <a:t> total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amount</a:t>
                      </a:r>
                      <a:r>
                        <a:rPr lang="nb-NO" sz="1600" dirty="0">
                          <a:effectLst/>
                          <a:latin typeface="Calibri" panose="020F0502020204030204" pitchFamily="34" charset="0"/>
                          <a:ea typeface="Calibri" panose="020F0502020204030204" pitchFamily="34" charset="0"/>
                          <a:cs typeface="Times New Roman" panose="02020603050405020304" pitchFamily="18" charset="0"/>
                        </a:rPr>
                        <a:t>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600" dirty="0">
                          <a:effectLst/>
                          <a:latin typeface="Calibri" panose="020F0502020204030204" pitchFamily="34" charset="0"/>
                          <a:ea typeface="Calibri" panose="020F0502020204030204" pitchFamily="34" charset="0"/>
                          <a:cs typeface="Times New Roman" panose="02020603050405020304" pitchFamily="18" charset="0"/>
                        </a:rPr>
                        <a:t> data </a:t>
                      </a:r>
                      <a:r>
                        <a:rPr lang="nb-NO" sz="1600" dirty="0" err="1">
                          <a:effectLst/>
                          <a:latin typeface="Calibri" panose="020F0502020204030204" pitchFamily="34" charset="0"/>
                          <a:ea typeface="Calibri" panose="020F0502020204030204" pitchFamily="34" charset="0"/>
                          <a:cs typeface="Times New Roman" panose="02020603050405020304" pitchFamily="18" charset="0"/>
                        </a:rPr>
                        <a:t>collected</a:t>
                      </a:r>
                      <a:r>
                        <a:rPr lang="nb-NO" sz="1600" dirty="0">
                          <a:effectLst/>
                          <a:latin typeface="Calibri" panose="020F0502020204030204" pitchFamily="34" charset="0"/>
                          <a:ea typeface="Calibri" panose="020F0502020204030204" pitchFamily="34" charset="0"/>
                          <a:cs typeface="Times New Roman" panose="02020603050405020304" pitchFamily="18" charset="0"/>
                        </a:rPr>
                        <a:t> (MB/GB/TB/PT)?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3897977"/>
                  </a:ext>
                </a:extLst>
              </a:tr>
            </a:tbl>
          </a:graphicData>
        </a:graphic>
      </p:graphicFrame>
    </p:spTree>
    <p:extLst>
      <p:ext uri="{BB962C8B-B14F-4D97-AF65-F5344CB8AC3E}">
        <p14:creationId xmlns:p14="http://schemas.microsoft.com/office/powerpoint/2010/main" val="3977064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3</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planning to collect or generate entirely new data?</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422266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7C66-4C58-8943-87B9-31A87884EE75}"/>
              </a:ext>
            </a:extLst>
          </p:cNvPr>
          <p:cNvSpPr>
            <a:spLocks noGrp="1"/>
          </p:cNvSpPr>
          <p:nvPr>
            <p:ph type="title"/>
          </p:nvPr>
        </p:nvSpPr>
        <p:spPr/>
        <p:txBody>
          <a:bodyPr/>
          <a:lstStyle/>
          <a:p>
            <a:r>
              <a:rPr lang="en-NO" dirty="0"/>
              <a:t>Question 4</a:t>
            </a:r>
          </a:p>
        </p:txBody>
      </p:sp>
      <p:sp>
        <p:nvSpPr>
          <p:cNvPr id="3" name="Content Placeholder 2">
            <a:extLst>
              <a:ext uri="{FF2B5EF4-FFF2-40B4-BE49-F238E27FC236}">
                <a16:creationId xmlns:a16="http://schemas.microsoft.com/office/drawing/2014/main" id="{D0CE35CD-300D-5C44-9C63-50D41AC38A3D}"/>
              </a:ext>
            </a:extLst>
          </p:cNvPr>
          <p:cNvSpPr>
            <a:spLocks noGrp="1"/>
          </p:cNvSpPr>
          <p:nvPr>
            <p:ph idx="1"/>
          </p:nvPr>
        </p:nvSpPr>
        <p:spPr/>
        <p:txBody>
          <a:bodyPr/>
          <a:lstStyle/>
          <a:p>
            <a:pPr marL="0" indent="0">
              <a:buNone/>
            </a:pPr>
            <a:r>
              <a:rPr lang="en-NO" dirty="0"/>
              <a:t>Are you planning to reuse (someone else’s) data?</a:t>
            </a:r>
          </a:p>
          <a:p>
            <a:pPr marL="0" indent="0">
              <a:buNone/>
            </a:pPr>
            <a:endParaRPr lang="en-NO" dirty="0"/>
          </a:p>
        </p:txBody>
      </p:sp>
      <p:pic>
        <p:nvPicPr>
          <p:cNvPr id="5" name="Picture 4">
            <a:extLst>
              <a:ext uri="{FF2B5EF4-FFF2-40B4-BE49-F238E27FC236}">
                <a16:creationId xmlns:a16="http://schemas.microsoft.com/office/drawing/2014/main" id="{F2D1062D-CD60-2E43-8929-45A61756BC32}"/>
              </a:ext>
            </a:extLst>
          </p:cNvPr>
          <p:cNvPicPr>
            <a:picLocks noChangeAspect="1"/>
          </p:cNvPicPr>
          <p:nvPr/>
        </p:nvPicPr>
        <p:blipFill>
          <a:blip r:embed="rId2"/>
          <a:stretch>
            <a:fillRect/>
          </a:stretch>
        </p:blipFill>
        <p:spPr>
          <a:xfrm>
            <a:off x="3111500" y="3001516"/>
            <a:ext cx="2921000" cy="1714500"/>
          </a:xfrm>
          <a:prstGeom prst="rect">
            <a:avLst/>
          </a:prstGeom>
        </p:spPr>
      </p:pic>
    </p:spTree>
    <p:extLst>
      <p:ext uri="{BB962C8B-B14F-4D97-AF65-F5344CB8AC3E}">
        <p14:creationId xmlns:p14="http://schemas.microsoft.com/office/powerpoint/2010/main" val="244730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Access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7639355"/>
              </p:ext>
            </p:extLst>
          </p:nvPr>
        </p:nvGraphicFramePr>
        <p:xfrm>
          <a:off x="762000" y="1632397"/>
          <a:ext cx="6701993" cy="2051540"/>
        </p:xfrm>
        <a:graphic>
          <a:graphicData uri="http://schemas.openxmlformats.org/drawingml/2006/table">
            <a:tbl>
              <a:tblPr firstRow="1" firstCol="1" bandRow="1"/>
              <a:tblGrid>
                <a:gridCol w="6701993">
                  <a:extLst>
                    <a:ext uri="{9D8B030D-6E8A-4147-A177-3AD203B41FA5}">
                      <a16:colId xmlns:a16="http://schemas.microsoft.com/office/drawing/2014/main" val="2508654757"/>
                    </a:ext>
                  </a:extLst>
                </a:gridCol>
              </a:tblGrid>
              <a:tr h="0">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Who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should</a:t>
                      </a:r>
                      <a:r>
                        <a:rPr lang="nb-NO" sz="1800" dirty="0">
                          <a:effectLst/>
                          <a:latin typeface="Calibri" panose="020F0502020204030204" pitchFamily="34" charset="0"/>
                          <a:ea typeface="Calibri" panose="020F0502020204030204" pitchFamily="34" charset="0"/>
                          <a:cs typeface="Times New Roman" panose="02020603050405020304" pitchFamily="18" charset="0"/>
                        </a:rPr>
                        <a:t> have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access</a:t>
                      </a:r>
                      <a:r>
                        <a:rPr lang="nb-NO" sz="1800" dirty="0">
                          <a:effectLst/>
                          <a:latin typeface="Calibri" panose="020F0502020204030204" pitchFamily="34" charset="0"/>
                          <a:ea typeface="Calibri" panose="020F0502020204030204" pitchFamily="34" charset="0"/>
                          <a:cs typeface="Times New Roman" panose="02020603050405020304" pitchFamily="18" charset="0"/>
                        </a:rPr>
                        <a:t> to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800" dirty="0">
                          <a:effectLst/>
                          <a:latin typeface="Calibri" panose="020F0502020204030204" pitchFamily="34" charset="0"/>
                          <a:ea typeface="Calibri" panose="020F0502020204030204" pitchFamily="34" charset="0"/>
                          <a:cs typeface="Times New Roman" panose="02020603050405020304" pitchFamily="18" charset="0"/>
                        </a:rPr>
                        <a:t> data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throughout</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nb-NO" sz="1800" dirty="0">
                          <a:effectLst/>
                          <a:latin typeface="Calibri" panose="020F0502020204030204" pitchFamily="34" charset="0"/>
                          <a:ea typeface="Calibri" panose="020F0502020204030204" pitchFamily="34" charset="0"/>
                          <a:cs typeface="Times New Roman" panose="02020603050405020304" pitchFamily="18" charset="0"/>
                        </a:rPr>
                        <a:t> research</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project</a:t>
                      </a:r>
                      <a:r>
                        <a:rPr lang="nb-NO"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236509"/>
                  </a:ext>
                </a:extLst>
              </a:tr>
              <a:tr h="779698">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How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will</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access</a:t>
                      </a:r>
                      <a:r>
                        <a:rPr lang="nb-NO" sz="1800" dirty="0">
                          <a:effectLst/>
                          <a:latin typeface="Calibri" panose="020F0502020204030204" pitchFamily="34" charset="0"/>
                          <a:ea typeface="Calibri" panose="020F0502020204030204" pitchFamily="34" charset="0"/>
                          <a:cs typeface="Times New Roman" panose="02020603050405020304" pitchFamily="18" charset="0"/>
                        </a:rPr>
                        <a:t> be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managed</a:t>
                      </a:r>
                      <a:r>
                        <a:rPr lang="nb-NO"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7407944"/>
                  </a:ext>
                </a:extLst>
              </a:tr>
              <a:tr h="0">
                <a:tc>
                  <a:txBody>
                    <a:bodyPr/>
                    <a:lstStyle/>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Who is</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responsible</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for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managing</a:t>
                      </a:r>
                      <a:r>
                        <a:rPr lang="nb-NO" sz="1800" baseline="0" dirty="0">
                          <a:effectLst/>
                          <a:latin typeface="Calibri" panose="020F0502020204030204" pitchFamily="34" charset="0"/>
                          <a:ea typeface="Calibri" panose="020F0502020204030204" pitchFamily="34" charset="0"/>
                          <a:cs typeface="Times New Roman" panose="02020603050405020304" pitchFamily="18" charset="0"/>
                        </a:rPr>
                        <a:t> </a:t>
                      </a:r>
                      <a:r>
                        <a:rPr lang="nb-NO" sz="1800" baseline="0" dirty="0" err="1">
                          <a:effectLst/>
                          <a:latin typeface="Calibri" panose="020F0502020204030204" pitchFamily="34" charset="0"/>
                          <a:ea typeface="Calibri" panose="020F0502020204030204" pitchFamily="34" charset="0"/>
                          <a:cs typeface="Times New Roman" panose="02020603050405020304" pitchFamily="18" charset="0"/>
                        </a:rPr>
                        <a:t>access</a:t>
                      </a:r>
                      <a:r>
                        <a:rPr lang="nb-NO"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664220"/>
                  </a:ext>
                </a:extLst>
              </a:tr>
            </a:tbl>
          </a:graphicData>
        </a:graphic>
      </p:graphicFrame>
    </p:spTree>
    <p:extLst>
      <p:ext uri="{BB962C8B-B14F-4D97-AF65-F5344CB8AC3E}">
        <p14:creationId xmlns:p14="http://schemas.microsoft.com/office/powerpoint/2010/main" val="2079353845"/>
      </p:ext>
    </p:extLst>
  </p:cSld>
  <p:clrMapOvr>
    <a:masterClrMapping/>
  </p:clrMapOvr>
</p:sld>
</file>

<file path=ppt/theme/theme1.xml><?xml version="1.0" encoding="utf-8"?>
<a:theme xmlns:a="http://schemas.openxmlformats.org/drawingml/2006/main" name="BioViten-Norsk16_10">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420292B31F4141A0B8A0AF55413D2B" ma:contentTypeVersion="4" ma:contentTypeDescription="Create a new document." ma:contentTypeScope="" ma:versionID="0623aee09f8ea5985a758b04b2651bb8">
  <xsd:schema xmlns:xsd="http://www.w3.org/2001/XMLSchema" xmlns:xs="http://www.w3.org/2001/XMLSchema" xmlns:p="http://schemas.microsoft.com/office/2006/metadata/properties" xmlns:ns2="79a082ae-b1de-4314-a5f5-4346290b89fa" targetNamespace="http://schemas.microsoft.com/office/2006/metadata/properties" ma:root="true" ma:fieldsID="86b46376cc3d0f25f0216bab72077c58" ns2:_="">
    <xsd:import namespace="79a082ae-b1de-4314-a5f5-4346290b89f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a082ae-b1de-4314-a5f5-4346290b89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99D55D-7E88-4A98-834A-F2BF76C654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082ae-b1de-4314-a5f5-4346290b89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06A2D7-B0B1-4EAF-9D87-3DE5698AE0F6}">
  <ds:schemaRefs>
    <ds:schemaRef ds:uri="79a082ae-b1de-4314-a5f5-4346290b89f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3B4B2CDD-1EC2-4C16-B49A-F1BD0D280E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BioViten-Norsk16_10</Template>
  <TotalTime>5202</TotalTime>
  <Words>1241</Words>
  <Application>Microsoft Office PowerPoint</Application>
  <PresentationFormat>On-screen Show (16:10)</PresentationFormat>
  <Paragraphs>139</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Wingdings</vt:lpstr>
      <vt:lpstr>ヒラギノ角ゴ Pro W3</vt:lpstr>
      <vt:lpstr>BioViten-Norsk16_10</vt:lpstr>
      <vt:lpstr>Adapt Your Data Management Plan</vt:lpstr>
      <vt:lpstr>Zoom Feedback Test</vt:lpstr>
      <vt:lpstr>General Information</vt:lpstr>
      <vt:lpstr>Question 1</vt:lpstr>
      <vt:lpstr>Question 2</vt:lpstr>
      <vt:lpstr>Data Description</vt:lpstr>
      <vt:lpstr>Question 3</vt:lpstr>
      <vt:lpstr>Question 4</vt:lpstr>
      <vt:lpstr>Access</vt:lpstr>
      <vt:lpstr>Question 5</vt:lpstr>
      <vt:lpstr>Question 6</vt:lpstr>
      <vt:lpstr>Organisation and Documentation </vt:lpstr>
      <vt:lpstr>Question 7</vt:lpstr>
      <vt:lpstr>Legal and Ethical Aspects</vt:lpstr>
      <vt:lpstr>Question 8</vt:lpstr>
      <vt:lpstr>Sharing and Archiving</vt:lpstr>
      <vt:lpstr>Question 9</vt:lpstr>
      <vt:lpstr>Question 10</vt:lpstr>
      <vt:lpstr>Question 11</vt:lpstr>
      <vt:lpstr>Responsibilities and Resources</vt:lpstr>
    </vt:vector>
  </TitlesOfParts>
  <Company>Universitetet i Oslo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Hanne Baadsgaard Utigard</dc:creator>
  <cp:lastModifiedBy>Elin Stangeland</cp:lastModifiedBy>
  <cp:revision>183</cp:revision>
  <cp:lastPrinted>2018-10-02T11:34:01Z</cp:lastPrinted>
  <dcterms:created xsi:type="dcterms:W3CDTF">2016-03-17T12:27:52Z</dcterms:created>
  <dcterms:modified xsi:type="dcterms:W3CDTF">2020-06-05T11:37:10Z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0x01010083420292B31F4141A0B8A0AF55413D2B</vt:lpwstr>
  </property>
</Properties>
</file>