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notesMasterIdLst>
    <p:notesMasterId r:id="rId35"/>
  </p:notesMasterIdLst>
  <p:sldIdLst>
    <p:sldId id="267" r:id="rId2"/>
    <p:sldId id="257" r:id="rId3"/>
    <p:sldId id="261" r:id="rId4"/>
    <p:sldId id="286" r:id="rId5"/>
    <p:sldId id="259" r:id="rId6"/>
    <p:sldId id="291" r:id="rId7"/>
    <p:sldId id="292" r:id="rId8"/>
    <p:sldId id="269" r:id="rId9"/>
    <p:sldId id="260" r:id="rId10"/>
    <p:sldId id="262" r:id="rId11"/>
    <p:sldId id="263" r:id="rId12"/>
    <p:sldId id="270" r:id="rId13"/>
    <p:sldId id="264" r:id="rId14"/>
    <p:sldId id="296" r:id="rId15"/>
    <p:sldId id="297" r:id="rId16"/>
    <p:sldId id="298" r:id="rId17"/>
    <p:sldId id="299" r:id="rId18"/>
    <p:sldId id="300" r:id="rId19"/>
    <p:sldId id="301" r:id="rId20"/>
    <p:sldId id="271" r:id="rId21"/>
    <p:sldId id="274" r:id="rId22"/>
    <p:sldId id="275" r:id="rId23"/>
    <p:sldId id="276" r:id="rId24"/>
    <p:sldId id="277" r:id="rId25"/>
    <p:sldId id="293" r:id="rId26"/>
    <p:sldId id="294" r:id="rId27"/>
    <p:sldId id="278" r:id="rId28"/>
    <p:sldId id="279" r:id="rId29"/>
    <p:sldId id="295" r:id="rId30"/>
    <p:sldId id="283" r:id="rId31"/>
    <p:sldId id="285" r:id="rId32"/>
    <p:sldId id="304" r:id="rId33"/>
    <p:sldId id="303"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257"/>
    <a:srgbClr val="F5F5F5"/>
    <a:srgbClr val="EDEDED"/>
    <a:srgbClr val="3E4301"/>
    <a:srgbClr val="0146D2"/>
    <a:srgbClr val="000849"/>
    <a:srgbClr val="1498DA"/>
    <a:srgbClr val="595959"/>
    <a:srgbClr val="30ACEC"/>
    <a:srgbClr val="EB8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7459" autoAdjust="0"/>
  </p:normalViewPr>
  <p:slideViewPr>
    <p:cSldViewPr snapToGrid="0">
      <p:cViewPr varScale="1">
        <p:scale>
          <a:sx n="163" d="100"/>
          <a:sy n="163" d="100"/>
        </p:scale>
        <p:origin x="222"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F2231-F62D-467C-AD4A-D83D4EF5C3F1}" type="datetimeFigureOut">
              <a:rPr lang="nb-NO" smtClean="0"/>
              <a:t>27.10.2020</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A7E01-5677-4208-A871-3F140B7CEF2D}" type="slidenum">
              <a:rPr lang="nb-NO" smtClean="0"/>
              <a:t>‹#›</a:t>
            </a:fld>
            <a:endParaRPr lang="nb-NO"/>
          </a:p>
        </p:txBody>
      </p:sp>
    </p:spTree>
    <p:extLst>
      <p:ext uri="{BB962C8B-B14F-4D97-AF65-F5344CB8AC3E}">
        <p14:creationId xmlns:p14="http://schemas.microsoft.com/office/powerpoint/2010/main" val="57532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by &lt;a </a:t>
            </a:r>
            <a:r>
              <a:rPr lang="en-US" dirty="0" err="1" smtClean="0"/>
              <a:t>href</a:t>
            </a:r>
            <a:r>
              <a:rPr lang="en-US" dirty="0" smtClean="0"/>
              <a:t>="https://pixabay.com/users/geralt-9301/?</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Gerd</a:t>
            </a:r>
            <a:r>
              <a:rPr lang="en-US" dirty="0" smtClean="0"/>
              <a:t> </a:t>
            </a:r>
            <a:r>
              <a:rPr lang="en-US" dirty="0" err="1" smtClean="0"/>
              <a:t>Altmann</a:t>
            </a:r>
            <a:r>
              <a:rPr lang="en-US" dirty="0" smtClean="0"/>
              <a:t>&lt;/a&gt; from &lt;a </a:t>
            </a:r>
            <a:r>
              <a:rPr lang="en-US" dirty="0" err="1" smtClean="0"/>
              <a:t>href</a:t>
            </a:r>
            <a:r>
              <a:rPr lang="en-US" dirty="0" smtClean="0"/>
              <a:t>="https://pixabay.com/?</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Pixabay</a:t>
            </a:r>
            <a:r>
              <a:rPr lang="en-US" dirty="0" smtClean="0"/>
              <a:t>&lt;/a&gt;</a:t>
            </a:r>
          </a:p>
        </p:txBody>
      </p:sp>
      <p:sp>
        <p:nvSpPr>
          <p:cNvPr id="4" name="Slide Number Placeholder 3"/>
          <p:cNvSpPr>
            <a:spLocks noGrp="1"/>
          </p:cNvSpPr>
          <p:nvPr>
            <p:ph type="sldNum" sz="quarter" idx="10"/>
          </p:nvPr>
        </p:nvSpPr>
        <p:spPr/>
        <p:txBody>
          <a:bodyPr/>
          <a:lstStyle/>
          <a:p>
            <a:fld id="{F9DA7E01-5677-4208-A871-3F140B7CEF2D}" type="slidenum">
              <a:rPr lang="nb-NO" smtClean="0"/>
              <a:t>1</a:t>
            </a:fld>
            <a:endParaRPr lang="nb-NO"/>
          </a:p>
        </p:txBody>
      </p:sp>
    </p:spTree>
    <p:extLst>
      <p:ext uri="{BB962C8B-B14F-4D97-AF65-F5344CB8AC3E}">
        <p14:creationId xmlns:p14="http://schemas.microsoft.com/office/powerpoint/2010/main" val="1875639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you are actively working with research data and other project data, it is often recommended that you follow the conventions for use of software, analytical tools, programs, and data types</a:t>
            </a:r>
          </a:p>
          <a:p>
            <a:endParaRPr lang="nb-NO" dirty="0"/>
          </a:p>
        </p:txBody>
      </p:sp>
      <p:sp>
        <p:nvSpPr>
          <p:cNvPr id="4" name="Slide Number Placeholder 3"/>
          <p:cNvSpPr>
            <a:spLocks noGrp="1"/>
          </p:cNvSpPr>
          <p:nvPr>
            <p:ph type="sldNum" sz="quarter" idx="10"/>
          </p:nvPr>
        </p:nvSpPr>
        <p:spPr/>
        <p:txBody>
          <a:bodyPr/>
          <a:lstStyle/>
          <a:p>
            <a:fld id="{F9DA7E01-5677-4208-A871-3F140B7CEF2D}" type="slidenum">
              <a:rPr lang="nb-NO" smtClean="0"/>
              <a:t>30</a:t>
            </a:fld>
            <a:endParaRPr lang="nb-NO"/>
          </a:p>
        </p:txBody>
      </p:sp>
    </p:spTree>
    <p:extLst>
      <p:ext uri="{BB962C8B-B14F-4D97-AF65-F5344CB8AC3E}">
        <p14:creationId xmlns:p14="http://schemas.microsoft.com/office/powerpoint/2010/main" val="1791359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by &lt;a </a:t>
            </a:r>
            <a:r>
              <a:rPr lang="en-US" dirty="0" err="1" smtClean="0"/>
              <a:t>href</a:t>
            </a:r>
            <a:r>
              <a:rPr lang="en-US" dirty="0" smtClean="0"/>
              <a:t>="https://pixabay.com/users/geralt-9301/?</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Gerd</a:t>
            </a:r>
            <a:r>
              <a:rPr lang="en-US" dirty="0" smtClean="0"/>
              <a:t> </a:t>
            </a:r>
            <a:r>
              <a:rPr lang="en-US" dirty="0" err="1" smtClean="0"/>
              <a:t>Altmann</a:t>
            </a:r>
            <a:r>
              <a:rPr lang="en-US" dirty="0" smtClean="0"/>
              <a:t>&lt;/a&gt; from &lt;a </a:t>
            </a:r>
            <a:r>
              <a:rPr lang="en-US" dirty="0" err="1" smtClean="0"/>
              <a:t>href</a:t>
            </a:r>
            <a:r>
              <a:rPr lang="en-US" dirty="0" smtClean="0"/>
              <a:t>="https://pixabay.com/?</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Pixabay</a:t>
            </a:r>
            <a:r>
              <a:rPr lang="en-US" dirty="0" smtClean="0"/>
              <a:t>&lt;/a&gt;</a:t>
            </a:r>
          </a:p>
        </p:txBody>
      </p:sp>
      <p:sp>
        <p:nvSpPr>
          <p:cNvPr id="4" name="Slide Number Placeholder 3"/>
          <p:cNvSpPr>
            <a:spLocks noGrp="1"/>
          </p:cNvSpPr>
          <p:nvPr>
            <p:ph type="sldNum" sz="quarter" idx="10"/>
          </p:nvPr>
        </p:nvSpPr>
        <p:spPr/>
        <p:txBody>
          <a:bodyPr/>
          <a:lstStyle/>
          <a:p>
            <a:fld id="{F9DA7E01-5677-4208-A871-3F140B7CEF2D}" type="slidenum">
              <a:rPr lang="nb-NO" smtClean="0"/>
              <a:t>31</a:t>
            </a:fld>
            <a:endParaRPr lang="nb-NO"/>
          </a:p>
        </p:txBody>
      </p:sp>
    </p:spTree>
    <p:extLst>
      <p:ext uri="{BB962C8B-B14F-4D97-AF65-F5344CB8AC3E}">
        <p14:creationId xmlns:p14="http://schemas.microsoft.com/office/powerpoint/2010/main" val="293508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by &lt;a </a:t>
            </a:r>
            <a:r>
              <a:rPr lang="en-US" dirty="0" err="1" smtClean="0"/>
              <a:t>href</a:t>
            </a:r>
            <a:r>
              <a:rPr lang="en-US" dirty="0" smtClean="0"/>
              <a:t>="https://pixabay.com/users/geralt-9301/?</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Gerd</a:t>
            </a:r>
            <a:r>
              <a:rPr lang="en-US" dirty="0" smtClean="0"/>
              <a:t> </a:t>
            </a:r>
            <a:r>
              <a:rPr lang="en-US" dirty="0" err="1" smtClean="0"/>
              <a:t>Altmann</a:t>
            </a:r>
            <a:r>
              <a:rPr lang="en-US" dirty="0" smtClean="0"/>
              <a:t>&lt;/a&gt; from &lt;a </a:t>
            </a:r>
            <a:r>
              <a:rPr lang="en-US" dirty="0" err="1" smtClean="0"/>
              <a:t>href</a:t>
            </a:r>
            <a:r>
              <a:rPr lang="en-US" dirty="0" smtClean="0"/>
              <a:t>="https://pixabay.com/?</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Pixabay</a:t>
            </a:r>
            <a:r>
              <a:rPr lang="en-US" dirty="0" smtClean="0"/>
              <a:t>&lt;/a&gt;</a:t>
            </a:r>
          </a:p>
        </p:txBody>
      </p:sp>
      <p:sp>
        <p:nvSpPr>
          <p:cNvPr id="4" name="Slide Number Placeholder 3"/>
          <p:cNvSpPr>
            <a:spLocks noGrp="1"/>
          </p:cNvSpPr>
          <p:nvPr>
            <p:ph type="sldNum" sz="quarter" idx="10"/>
          </p:nvPr>
        </p:nvSpPr>
        <p:spPr/>
        <p:txBody>
          <a:bodyPr/>
          <a:lstStyle/>
          <a:p>
            <a:fld id="{F9DA7E01-5677-4208-A871-3F140B7CEF2D}" type="slidenum">
              <a:rPr lang="nb-NO" smtClean="0"/>
              <a:t>32</a:t>
            </a:fld>
            <a:endParaRPr lang="nb-NO"/>
          </a:p>
        </p:txBody>
      </p:sp>
    </p:spTree>
    <p:extLst>
      <p:ext uri="{BB962C8B-B14F-4D97-AF65-F5344CB8AC3E}">
        <p14:creationId xmlns:p14="http://schemas.microsoft.com/office/powerpoint/2010/main" val="394586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F9DA7E01-5677-4208-A871-3F140B7CEF2D}" type="slidenum">
              <a:rPr lang="nb-NO" smtClean="0"/>
              <a:t>5</a:t>
            </a:fld>
            <a:endParaRPr lang="nb-NO"/>
          </a:p>
        </p:txBody>
      </p:sp>
    </p:spTree>
    <p:extLst>
      <p:ext uri="{BB962C8B-B14F-4D97-AF65-F5344CB8AC3E}">
        <p14:creationId xmlns:p14="http://schemas.microsoft.com/office/powerpoint/2010/main" val="4014551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F9DA7E01-5677-4208-A871-3F140B7CEF2D}" type="slidenum">
              <a:rPr lang="nb-NO" smtClean="0"/>
              <a:t>7</a:t>
            </a:fld>
            <a:endParaRPr lang="nb-NO"/>
          </a:p>
        </p:txBody>
      </p:sp>
    </p:spTree>
    <p:extLst>
      <p:ext uri="{BB962C8B-B14F-4D97-AF65-F5344CB8AC3E}">
        <p14:creationId xmlns:p14="http://schemas.microsoft.com/office/powerpoint/2010/main" val="2539813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by &lt;a </a:t>
            </a:r>
            <a:r>
              <a:rPr lang="en-US" dirty="0" err="1" smtClean="0"/>
              <a:t>href</a:t>
            </a:r>
            <a:r>
              <a:rPr lang="en-US" dirty="0" smtClean="0"/>
              <a:t>="https://pixabay.com/users/geralt-9301/?</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Gerd</a:t>
            </a:r>
            <a:r>
              <a:rPr lang="en-US" dirty="0" smtClean="0"/>
              <a:t> </a:t>
            </a:r>
            <a:r>
              <a:rPr lang="en-US" dirty="0" err="1" smtClean="0"/>
              <a:t>Altmann</a:t>
            </a:r>
            <a:r>
              <a:rPr lang="en-US" dirty="0" smtClean="0"/>
              <a:t>&lt;/a&gt; from &lt;a </a:t>
            </a:r>
            <a:r>
              <a:rPr lang="en-US" dirty="0" err="1" smtClean="0"/>
              <a:t>href</a:t>
            </a:r>
            <a:r>
              <a:rPr lang="en-US" dirty="0" smtClean="0"/>
              <a:t>="https://pixabay.com/?</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Pixabay</a:t>
            </a:r>
            <a:r>
              <a:rPr lang="en-US" dirty="0" smtClean="0"/>
              <a:t>&lt;/a&gt;</a:t>
            </a:r>
          </a:p>
        </p:txBody>
      </p:sp>
      <p:sp>
        <p:nvSpPr>
          <p:cNvPr id="4" name="Slide Number Placeholder 3"/>
          <p:cNvSpPr>
            <a:spLocks noGrp="1"/>
          </p:cNvSpPr>
          <p:nvPr>
            <p:ph type="sldNum" sz="quarter" idx="10"/>
          </p:nvPr>
        </p:nvSpPr>
        <p:spPr/>
        <p:txBody>
          <a:bodyPr/>
          <a:lstStyle/>
          <a:p>
            <a:fld id="{F9DA7E01-5677-4208-A871-3F140B7CEF2D}" type="slidenum">
              <a:rPr lang="nb-NO" smtClean="0"/>
              <a:t>8</a:t>
            </a:fld>
            <a:endParaRPr lang="nb-NO"/>
          </a:p>
        </p:txBody>
      </p:sp>
    </p:spTree>
    <p:extLst>
      <p:ext uri="{BB962C8B-B14F-4D97-AF65-F5344CB8AC3E}">
        <p14:creationId xmlns:p14="http://schemas.microsoft.com/office/powerpoint/2010/main" val="280614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F9DA7E01-5677-4208-A871-3F140B7CEF2D}" type="slidenum">
              <a:rPr lang="nb-NO" smtClean="0"/>
              <a:t>13</a:t>
            </a:fld>
            <a:endParaRPr lang="nb-NO"/>
          </a:p>
        </p:txBody>
      </p:sp>
    </p:spTree>
    <p:extLst>
      <p:ext uri="{BB962C8B-B14F-4D97-AF65-F5344CB8AC3E}">
        <p14:creationId xmlns:p14="http://schemas.microsoft.com/office/powerpoint/2010/main" val="130290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by &lt;a </a:t>
            </a:r>
            <a:r>
              <a:rPr lang="en-US" dirty="0" err="1" smtClean="0"/>
              <a:t>href</a:t>
            </a:r>
            <a:r>
              <a:rPr lang="en-US" dirty="0" smtClean="0"/>
              <a:t>="https://pixabay.com/users/geralt-9301/?</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Gerd</a:t>
            </a:r>
            <a:r>
              <a:rPr lang="en-US" dirty="0" smtClean="0"/>
              <a:t> </a:t>
            </a:r>
            <a:r>
              <a:rPr lang="en-US" dirty="0" err="1" smtClean="0"/>
              <a:t>Altmann</a:t>
            </a:r>
            <a:r>
              <a:rPr lang="en-US" dirty="0" smtClean="0"/>
              <a:t>&lt;/a&gt; from &lt;a </a:t>
            </a:r>
            <a:r>
              <a:rPr lang="en-US" dirty="0" err="1" smtClean="0"/>
              <a:t>href</a:t>
            </a:r>
            <a:r>
              <a:rPr lang="en-US" dirty="0" smtClean="0"/>
              <a:t>="https://pixabay.com/?</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Pixabay</a:t>
            </a:r>
            <a:r>
              <a:rPr lang="en-US" dirty="0" smtClean="0"/>
              <a:t>&lt;/a&gt;</a:t>
            </a:r>
          </a:p>
        </p:txBody>
      </p:sp>
      <p:sp>
        <p:nvSpPr>
          <p:cNvPr id="4" name="Slide Number Placeholder 3"/>
          <p:cNvSpPr>
            <a:spLocks noGrp="1"/>
          </p:cNvSpPr>
          <p:nvPr>
            <p:ph type="sldNum" sz="quarter" idx="10"/>
          </p:nvPr>
        </p:nvSpPr>
        <p:spPr/>
        <p:txBody>
          <a:bodyPr/>
          <a:lstStyle/>
          <a:p>
            <a:fld id="{F9DA7E01-5677-4208-A871-3F140B7CEF2D}" type="slidenum">
              <a:rPr lang="nb-NO" smtClean="0"/>
              <a:t>14</a:t>
            </a:fld>
            <a:endParaRPr lang="nb-NO"/>
          </a:p>
        </p:txBody>
      </p:sp>
    </p:spTree>
    <p:extLst>
      <p:ext uri="{BB962C8B-B14F-4D97-AF65-F5344CB8AC3E}">
        <p14:creationId xmlns:p14="http://schemas.microsoft.com/office/powerpoint/2010/main" val="267413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F9DA7E01-5677-4208-A871-3F140B7CEF2D}" type="slidenum">
              <a:rPr lang="nb-NO" smtClean="0"/>
              <a:t>18</a:t>
            </a:fld>
            <a:endParaRPr lang="nb-NO"/>
          </a:p>
        </p:txBody>
      </p:sp>
    </p:spTree>
    <p:extLst>
      <p:ext uri="{BB962C8B-B14F-4D97-AF65-F5344CB8AC3E}">
        <p14:creationId xmlns:p14="http://schemas.microsoft.com/office/powerpoint/2010/main" val="333452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Make </a:t>
            </a:r>
            <a:r>
              <a:rPr lang="nb-NO" dirty="0" err="1" smtClean="0"/>
              <a:t>your</a:t>
            </a:r>
            <a:r>
              <a:rPr lang="nb-NO" dirty="0" smtClean="0"/>
              <a:t> </a:t>
            </a:r>
            <a:r>
              <a:rPr lang="nb-NO" dirty="0" err="1" smtClean="0"/>
              <a:t>research</a:t>
            </a:r>
            <a:r>
              <a:rPr lang="nb-NO" dirty="0" smtClean="0"/>
              <a:t> data as fair as </a:t>
            </a:r>
            <a:r>
              <a:rPr lang="nb-NO" dirty="0" err="1" smtClean="0"/>
              <a:t>possible</a:t>
            </a:r>
            <a:endParaRPr lang="nb-NO" dirty="0"/>
          </a:p>
        </p:txBody>
      </p:sp>
      <p:sp>
        <p:nvSpPr>
          <p:cNvPr id="4" name="Slide Number Placeholder 3"/>
          <p:cNvSpPr>
            <a:spLocks noGrp="1"/>
          </p:cNvSpPr>
          <p:nvPr>
            <p:ph type="sldNum" sz="quarter" idx="10"/>
          </p:nvPr>
        </p:nvSpPr>
        <p:spPr/>
        <p:txBody>
          <a:bodyPr/>
          <a:lstStyle/>
          <a:p>
            <a:fld id="{F9DA7E01-5677-4208-A871-3F140B7CEF2D}" type="slidenum">
              <a:rPr lang="nb-NO" smtClean="0"/>
              <a:t>20</a:t>
            </a:fld>
            <a:endParaRPr lang="nb-NO"/>
          </a:p>
        </p:txBody>
      </p:sp>
    </p:spTree>
    <p:extLst>
      <p:ext uri="{BB962C8B-B14F-4D97-AF65-F5344CB8AC3E}">
        <p14:creationId xmlns:p14="http://schemas.microsoft.com/office/powerpoint/2010/main" val="28632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by &lt;a </a:t>
            </a:r>
            <a:r>
              <a:rPr lang="en-US" dirty="0" err="1" smtClean="0"/>
              <a:t>href</a:t>
            </a:r>
            <a:r>
              <a:rPr lang="en-US" dirty="0" smtClean="0"/>
              <a:t>="https://pixabay.com/users/geralt-9301/?</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Gerd</a:t>
            </a:r>
            <a:r>
              <a:rPr lang="en-US" dirty="0" smtClean="0"/>
              <a:t> </a:t>
            </a:r>
            <a:r>
              <a:rPr lang="en-US" dirty="0" err="1" smtClean="0"/>
              <a:t>Altmann</a:t>
            </a:r>
            <a:r>
              <a:rPr lang="en-US" dirty="0" smtClean="0"/>
              <a:t>&lt;/a&gt; from &lt;a </a:t>
            </a:r>
            <a:r>
              <a:rPr lang="en-US" dirty="0" err="1" smtClean="0"/>
              <a:t>href</a:t>
            </a:r>
            <a:r>
              <a:rPr lang="en-US" dirty="0" smtClean="0"/>
              <a:t>="https://pixabay.com/?</a:t>
            </a:r>
            <a:r>
              <a:rPr lang="en-US" dirty="0" err="1" smtClean="0"/>
              <a:t>utm_source</a:t>
            </a:r>
            <a:r>
              <a:rPr lang="en-US" dirty="0" smtClean="0"/>
              <a:t>=</a:t>
            </a:r>
            <a:r>
              <a:rPr lang="en-US" dirty="0" err="1" smtClean="0"/>
              <a:t>link-attribution&amp;amp;utm_medium</a:t>
            </a:r>
            <a:r>
              <a:rPr lang="en-US" dirty="0" smtClean="0"/>
              <a:t>=</a:t>
            </a:r>
            <a:r>
              <a:rPr lang="en-US" dirty="0" err="1" smtClean="0"/>
              <a:t>referral&amp;amp;utm_campaign</a:t>
            </a:r>
            <a:r>
              <a:rPr lang="en-US" dirty="0" smtClean="0"/>
              <a:t>=</a:t>
            </a:r>
            <a:r>
              <a:rPr lang="en-US" dirty="0" err="1" smtClean="0"/>
              <a:t>image&amp;amp;utm_content</a:t>
            </a:r>
            <a:r>
              <a:rPr lang="en-US" dirty="0" smtClean="0"/>
              <a:t>=3382516"&gt;</a:t>
            </a:r>
            <a:r>
              <a:rPr lang="en-US" dirty="0" err="1" smtClean="0"/>
              <a:t>Pixabay</a:t>
            </a:r>
            <a:r>
              <a:rPr lang="en-US" dirty="0" smtClean="0"/>
              <a:t>&lt;/a&gt;</a:t>
            </a:r>
          </a:p>
        </p:txBody>
      </p:sp>
      <p:sp>
        <p:nvSpPr>
          <p:cNvPr id="4" name="Slide Number Placeholder 3"/>
          <p:cNvSpPr>
            <a:spLocks noGrp="1"/>
          </p:cNvSpPr>
          <p:nvPr>
            <p:ph type="sldNum" sz="quarter" idx="10"/>
          </p:nvPr>
        </p:nvSpPr>
        <p:spPr/>
        <p:txBody>
          <a:bodyPr/>
          <a:lstStyle/>
          <a:p>
            <a:fld id="{F9DA7E01-5677-4208-A871-3F140B7CEF2D}" type="slidenum">
              <a:rPr lang="nb-NO" smtClean="0"/>
              <a:t>21</a:t>
            </a:fld>
            <a:endParaRPr lang="nb-NO"/>
          </a:p>
        </p:txBody>
      </p:sp>
    </p:spTree>
    <p:extLst>
      <p:ext uri="{BB962C8B-B14F-4D97-AF65-F5344CB8AC3E}">
        <p14:creationId xmlns:p14="http://schemas.microsoft.com/office/powerpoint/2010/main" val="1928049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C8B1F3B9-FAE0-4F7E-A181-9778A6350246}" type="datetimeFigureOut">
              <a:rPr lang="nb-NO" smtClean="0"/>
              <a:t>27.10.2020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160033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C8B1F3B9-FAE0-4F7E-A181-9778A6350246}" type="datetimeFigureOut">
              <a:rPr lang="nb-NO" smtClean="0"/>
              <a:t>27.10.2020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263714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C8B1F3B9-FAE0-4F7E-A181-9778A6350246}" type="datetimeFigureOut">
              <a:rPr lang="nb-NO" smtClean="0"/>
              <a:t>27.10.2020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166198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C8B1F3B9-FAE0-4F7E-A181-9778A6350246}" type="datetimeFigureOut">
              <a:rPr lang="nb-NO" smtClean="0"/>
              <a:t>27.10.2020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400819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B1F3B9-FAE0-4F7E-A181-9778A6350246}" type="datetimeFigureOut">
              <a:rPr lang="nb-NO" smtClean="0"/>
              <a:t>27.10.2020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86918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C8B1F3B9-FAE0-4F7E-A181-9778A6350246}" type="datetimeFigureOut">
              <a:rPr lang="nb-NO" smtClean="0"/>
              <a:t>27.10.2020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42535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C8B1F3B9-FAE0-4F7E-A181-9778A6350246}" type="datetimeFigureOut">
              <a:rPr lang="nb-NO" smtClean="0"/>
              <a:t>27.10.2020</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173016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C8B1F3B9-FAE0-4F7E-A181-9778A6350246}" type="datetimeFigureOut">
              <a:rPr lang="nb-NO" smtClean="0"/>
              <a:t>27.10.2020</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221226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1F3B9-FAE0-4F7E-A181-9778A6350246}" type="datetimeFigureOut">
              <a:rPr lang="nb-NO" smtClean="0"/>
              <a:t>27.10.2020</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40264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B1F3B9-FAE0-4F7E-A181-9778A6350246}" type="datetimeFigureOut">
              <a:rPr lang="nb-NO" smtClean="0"/>
              <a:t>27.10.2020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4232933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B1F3B9-FAE0-4F7E-A181-9778A6350246}" type="datetimeFigureOut">
              <a:rPr lang="nb-NO" smtClean="0"/>
              <a:t>27.10.2020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2D0FC11-7C2E-4C7D-A43F-2C68F50A042F}" type="slidenum">
              <a:rPr lang="nb-NO" smtClean="0"/>
              <a:t>‹#›</a:t>
            </a:fld>
            <a:endParaRPr lang="nb-NO"/>
          </a:p>
        </p:txBody>
      </p:sp>
    </p:spTree>
    <p:extLst>
      <p:ext uri="{BB962C8B-B14F-4D97-AF65-F5344CB8AC3E}">
        <p14:creationId xmlns:p14="http://schemas.microsoft.com/office/powerpoint/2010/main" val="962721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1F3B9-FAE0-4F7E-A181-9778A6350246}" type="datetimeFigureOut">
              <a:rPr lang="nb-NO" smtClean="0"/>
              <a:t>27.10.2020</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0FC11-7C2E-4C7D-A43F-2C68F50A042F}" type="slidenum">
              <a:rPr lang="nb-NO" smtClean="0"/>
              <a:t>‹#›</a:t>
            </a:fld>
            <a:endParaRPr lang="nb-NO"/>
          </a:p>
        </p:txBody>
      </p:sp>
    </p:spTree>
    <p:extLst>
      <p:ext uri="{BB962C8B-B14F-4D97-AF65-F5344CB8AC3E}">
        <p14:creationId xmlns:p14="http://schemas.microsoft.com/office/powerpoint/2010/main" val="143936428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oderefinery.github.io/reproducible-research/02-organizing-project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ans.knaw.nl/en/about/services/easy/information-about-depositing-data/before-depositing/file-format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192000" cy="7315200"/>
          </a:xfrm>
          <a:prstGeom prst="rect">
            <a:avLst/>
          </a:prstGeom>
        </p:spPr>
      </p:pic>
      <p:sp>
        <p:nvSpPr>
          <p:cNvPr id="8" name="Rectangle 7"/>
          <p:cNvSpPr/>
          <p:nvPr/>
        </p:nvSpPr>
        <p:spPr>
          <a:xfrm>
            <a:off x="1770017" y="2076994"/>
            <a:ext cx="8647612" cy="933995"/>
          </a:xfrm>
          <a:prstGeom prst="rect">
            <a:avLst/>
          </a:prstGeom>
          <a:solidFill>
            <a:srgbClr val="012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806450" y="450619"/>
            <a:ext cx="10601323" cy="2616199"/>
          </a:xfrm>
        </p:spPr>
        <p:txBody>
          <a:bodyPr>
            <a:normAutofit/>
          </a:bodyPr>
          <a:lstStyle/>
          <a:p>
            <a:r>
              <a:rPr lang="nb-NO" sz="6600" dirty="0" smtClean="0">
                <a:solidFill>
                  <a:schemeClr val="bg1"/>
                </a:solidFill>
              </a:rPr>
              <a:t>Organising </a:t>
            </a:r>
            <a:r>
              <a:rPr lang="nb-NO" sz="6600" dirty="0" err="1" smtClean="0">
                <a:solidFill>
                  <a:schemeClr val="bg1"/>
                </a:solidFill>
              </a:rPr>
              <a:t>research</a:t>
            </a:r>
            <a:r>
              <a:rPr lang="nb-NO" sz="6600" dirty="0" smtClean="0">
                <a:solidFill>
                  <a:schemeClr val="bg1"/>
                </a:solidFill>
              </a:rPr>
              <a:t> data</a:t>
            </a:r>
            <a:endParaRPr lang="nb-NO" sz="6600" dirty="0">
              <a:solidFill>
                <a:schemeClr val="bg1"/>
              </a:solidFill>
            </a:endParaRPr>
          </a:p>
        </p:txBody>
      </p:sp>
      <p:sp>
        <p:nvSpPr>
          <p:cNvPr id="3" name="Subtitle 2"/>
          <p:cNvSpPr>
            <a:spLocks noGrp="1"/>
          </p:cNvSpPr>
          <p:nvPr>
            <p:ph type="subTitle" idx="1"/>
          </p:nvPr>
        </p:nvSpPr>
        <p:spPr>
          <a:xfrm>
            <a:off x="-3747562" y="3729943"/>
            <a:ext cx="9144000" cy="1655762"/>
          </a:xfrm>
        </p:spPr>
        <p:txBody>
          <a:bodyPr>
            <a:normAutofit/>
          </a:bodyPr>
          <a:lstStyle/>
          <a:p>
            <a:pPr algn="r"/>
            <a:r>
              <a:rPr lang="nb-NO" sz="3200" dirty="0" smtClean="0">
                <a:solidFill>
                  <a:schemeClr val="bg1"/>
                </a:solidFill>
              </a:rPr>
              <a:t>Edina Pozer</a:t>
            </a:r>
            <a:endParaRPr lang="nb-NO" sz="3200" dirty="0">
              <a:solidFill>
                <a:schemeClr val="bg1"/>
              </a:solidFill>
            </a:endParaRPr>
          </a:p>
        </p:txBody>
      </p:sp>
      <p:sp>
        <p:nvSpPr>
          <p:cNvPr id="4" name="TextBox 3"/>
          <p:cNvSpPr txBox="1"/>
          <p:nvPr/>
        </p:nvSpPr>
        <p:spPr>
          <a:xfrm>
            <a:off x="3077308" y="6160477"/>
            <a:ext cx="184731" cy="369332"/>
          </a:xfrm>
          <a:prstGeom prst="rect">
            <a:avLst/>
          </a:prstGeom>
          <a:noFill/>
        </p:spPr>
        <p:txBody>
          <a:bodyPr wrap="none" rtlCol="0">
            <a:spAutoFit/>
          </a:bodyPr>
          <a:lstStyle/>
          <a:p>
            <a:endParaRPr lang="nb-NO" dirty="0"/>
          </a:p>
        </p:txBody>
      </p:sp>
      <p:sp>
        <p:nvSpPr>
          <p:cNvPr id="5" name="TextBox 4"/>
          <p:cNvSpPr txBox="1"/>
          <p:nvPr/>
        </p:nvSpPr>
        <p:spPr>
          <a:xfrm>
            <a:off x="7984712" y="6492334"/>
            <a:ext cx="2321469" cy="261610"/>
          </a:xfrm>
          <a:prstGeom prst="rect">
            <a:avLst/>
          </a:prstGeom>
          <a:noFill/>
        </p:spPr>
        <p:txBody>
          <a:bodyPr wrap="none" rtlCol="0">
            <a:spAutoFit/>
          </a:bodyPr>
          <a:lstStyle/>
          <a:p>
            <a:r>
              <a:rPr lang="en-US" sz="1100" dirty="0" smtClean="0">
                <a:solidFill>
                  <a:schemeClr val="bg1"/>
                </a:solidFill>
              </a:rPr>
              <a:t>Image by </a:t>
            </a:r>
            <a:r>
              <a:rPr lang="en-US" sz="1100" dirty="0" err="1" smtClean="0">
                <a:solidFill>
                  <a:schemeClr val="bg1"/>
                </a:solidFill>
              </a:rPr>
              <a:t>Gerd</a:t>
            </a:r>
            <a:r>
              <a:rPr lang="en-US" sz="1100" dirty="0" smtClean="0">
                <a:solidFill>
                  <a:schemeClr val="bg1"/>
                </a:solidFill>
              </a:rPr>
              <a:t> </a:t>
            </a:r>
            <a:r>
              <a:rPr lang="en-US" sz="1100" dirty="0" err="1" smtClean="0">
                <a:solidFill>
                  <a:schemeClr val="bg1"/>
                </a:solidFill>
              </a:rPr>
              <a:t>Altmann</a:t>
            </a:r>
            <a:r>
              <a:rPr lang="en-US" sz="1100" dirty="0" smtClean="0">
                <a:solidFill>
                  <a:schemeClr val="bg1"/>
                </a:solidFill>
              </a:rPr>
              <a:t> from </a:t>
            </a:r>
            <a:r>
              <a:rPr lang="en-US" sz="1100" dirty="0" err="1" smtClean="0">
                <a:solidFill>
                  <a:schemeClr val="bg1"/>
                </a:solidFill>
              </a:rPr>
              <a:t>Pixabay</a:t>
            </a:r>
            <a:endParaRPr lang="nb-NO" sz="1100"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39" y="6313248"/>
            <a:ext cx="2483768" cy="369095"/>
          </a:xfrm>
          <a:prstGeom prst="rect">
            <a:avLst/>
          </a:prstGeom>
        </p:spPr>
      </p:pic>
    </p:spTree>
    <p:extLst>
      <p:ext uri="{BB962C8B-B14F-4D97-AF65-F5344CB8AC3E}">
        <p14:creationId xmlns:p14="http://schemas.microsoft.com/office/powerpoint/2010/main" val="710570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Content Placeholder 6" descr="A screenshot of a computer&#10;&#10;Description automatically generated">
            <a:extLst>
              <a:ext uri="{FF2B5EF4-FFF2-40B4-BE49-F238E27FC236}">
                <a16:creationId xmlns:a16="http://schemas.microsoft.com/office/drawing/2014/main" id="{6CB78658-9D36-D445-A27C-F989AF69B091}"/>
              </a:ext>
            </a:extLst>
          </p:cNvPr>
          <p:cNvPicPr>
            <a:picLocks noChangeAspect="1"/>
          </p:cNvPicPr>
          <p:nvPr/>
        </p:nvPicPr>
        <p:blipFill rotWithShape="1">
          <a:blip r:embed="rId2"/>
          <a:srcRect l="10781" t="23264" r="14360" b="14815"/>
          <a:stretch/>
        </p:blipFill>
        <p:spPr>
          <a:xfrm>
            <a:off x="-50800" y="0"/>
            <a:ext cx="13265473" cy="6858000"/>
          </a:xfrm>
          <a:prstGeom prst="rect">
            <a:avLst/>
          </a:prstGeom>
        </p:spPr>
      </p:pic>
    </p:spTree>
    <p:extLst>
      <p:ext uri="{BB962C8B-B14F-4D97-AF65-F5344CB8AC3E}">
        <p14:creationId xmlns:p14="http://schemas.microsoft.com/office/powerpoint/2010/main" val="1442518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Content Placeholder 5" descr="A picture containing car, computer, sitting, white&#10;&#10;Description automatically generated">
            <a:extLst>
              <a:ext uri="{FF2B5EF4-FFF2-40B4-BE49-F238E27FC236}">
                <a16:creationId xmlns:a16="http://schemas.microsoft.com/office/drawing/2014/main" id="{1078F88F-09D5-4B49-855B-F5199A1B38F0}"/>
              </a:ext>
            </a:extLst>
          </p:cNvPr>
          <p:cNvPicPr>
            <a:picLocks noChangeAspect="1"/>
          </p:cNvPicPr>
          <p:nvPr/>
        </p:nvPicPr>
        <p:blipFill rotWithShape="1">
          <a:blip r:embed="rId2"/>
          <a:srcRect l="10781" t="22812" r="16337" b="10747"/>
          <a:stretch/>
        </p:blipFill>
        <p:spPr>
          <a:xfrm>
            <a:off x="-1" y="-1"/>
            <a:ext cx="12192001" cy="6946607"/>
          </a:xfrm>
          <a:prstGeom prst="rect">
            <a:avLst/>
          </a:prstGeom>
        </p:spPr>
      </p:pic>
      <p:sp>
        <p:nvSpPr>
          <p:cNvPr id="5" name="TextBox 4">
            <a:extLst>
              <a:ext uri="{FF2B5EF4-FFF2-40B4-BE49-F238E27FC236}">
                <a16:creationId xmlns:a16="http://schemas.microsoft.com/office/drawing/2014/main" id="{99C5A258-EF63-5640-B95A-5233A4A9749B}"/>
              </a:ext>
            </a:extLst>
          </p:cNvPr>
          <p:cNvSpPr txBox="1"/>
          <p:nvPr/>
        </p:nvSpPr>
        <p:spPr>
          <a:xfrm>
            <a:off x="8904651" y="1309163"/>
            <a:ext cx="3295916" cy="4247317"/>
          </a:xfrm>
          <a:prstGeom prst="rect">
            <a:avLst/>
          </a:prstGeom>
          <a:solidFill>
            <a:schemeClr val="bg1"/>
          </a:solidFill>
        </p:spPr>
        <p:txBody>
          <a:bodyPr wrap="square" rtlCol="0">
            <a:spAutoFit/>
          </a:bodyPr>
          <a:lstStyle/>
          <a:p>
            <a:r>
              <a:rPr lang="nb-NO" b="1" dirty="0">
                <a:latin typeface="Segoe UI Semilight" panose="020B0402040204020203" pitchFamily="34" charset="0"/>
                <a:cs typeface="Segoe UI Semilight" panose="020B0402040204020203" pitchFamily="34" charset="0"/>
              </a:rPr>
              <a:t>Metadata</a:t>
            </a:r>
          </a:p>
          <a:p>
            <a:endParaRPr lang="nb-NO" dirty="0"/>
          </a:p>
          <a:p>
            <a:r>
              <a:rPr lang="nb-NO" dirty="0">
                <a:latin typeface="Segoe UI Semilight" panose="020B0402040204020203" pitchFamily="34" charset="0"/>
                <a:cs typeface="Segoe UI Semilight" panose="020B0402040204020203" pitchFamily="34" charset="0"/>
              </a:rPr>
              <a:t>File </a:t>
            </a:r>
            <a:r>
              <a:rPr lang="nb-NO" dirty="0" err="1">
                <a:latin typeface="Segoe UI Semilight" panose="020B0402040204020203" pitchFamily="34" charset="0"/>
                <a:cs typeface="Segoe UI Semilight" panose="020B0402040204020203" pitchFamily="34" charset="0"/>
              </a:rPr>
              <a:t>name</a:t>
            </a:r>
            <a:r>
              <a:rPr lang="nb-NO" dirty="0">
                <a:latin typeface="Segoe UI Semilight" panose="020B0402040204020203" pitchFamily="34" charset="0"/>
                <a:cs typeface="Segoe UI Semilight" panose="020B0402040204020203" pitchFamily="34" charset="0"/>
              </a:rPr>
              <a:t>: 2019-10-11 </a:t>
            </a:r>
            <a:r>
              <a:rPr lang="nb-NO" dirty="0" err="1">
                <a:latin typeface="Segoe UI Semilight" panose="020B0402040204020203" pitchFamily="34" charset="0"/>
                <a:cs typeface="Segoe UI Semilight" panose="020B0402040204020203" pitchFamily="34" charset="0"/>
              </a:rPr>
              <a:t>ScreenShot.png</a:t>
            </a:r>
            <a:endParaRPr lang="nb-NO" dirty="0">
              <a:latin typeface="Segoe UI Semilight" panose="020B0402040204020203" pitchFamily="34" charset="0"/>
              <a:cs typeface="Segoe UI Semilight" panose="020B0402040204020203" pitchFamily="34" charset="0"/>
            </a:endParaRPr>
          </a:p>
          <a:p>
            <a:r>
              <a:rPr lang="nb-NO" dirty="0">
                <a:latin typeface="Segoe UI Semilight" panose="020B0402040204020203" pitchFamily="34" charset="0"/>
                <a:cs typeface="Segoe UI Semilight" panose="020B0402040204020203" pitchFamily="34" charset="0"/>
              </a:rPr>
              <a:t>Source: </a:t>
            </a:r>
            <a:r>
              <a:rPr lang="nb-NO" dirty="0" err="1">
                <a:latin typeface="Segoe UI Semilight" panose="020B0402040204020203" pitchFamily="34" charset="0"/>
                <a:cs typeface="Segoe UI Semilight" panose="020B0402040204020203" pitchFamily="34" charset="0"/>
              </a:rPr>
              <a:t>https</a:t>
            </a:r>
            <a:r>
              <a:rPr lang="nb-NO" dirty="0">
                <a:latin typeface="Segoe UI Semilight" panose="020B0402040204020203" pitchFamily="34" charset="0"/>
                <a:cs typeface="Segoe UI Semilight" panose="020B0402040204020203" pitchFamily="34" charset="0"/>
              </a:rPr>
              <a:t>://</a:t>
            </a:r>
            <a:r>
              <a:rPr lang="nb-NO" dirty="0" err="1">
                <a:latin typeface="Segoe UI Semilight" panose="020B0402040204020203" pitchFamily="34" charset="0"/>
                <a:cs typeface="Segoe UI Semilight" panose="020B0402040204020203" pitchFamily="34" charset="0"/>
              </a:rPr>
              <a:t>kart.finn.no</a:t>
            </a:r>
            <a:endParaRPr lang="nb-NO" dirty="0">
              <a:latin typeface="Segoe UI Semilight" panose="020B0402040204020203" pitchFamily="34" charset="0"/>
              <a:cs typeface="Segoe UI Semilight" panose="020B0402040204020203" pitchFamily="34" charset="0"/>
            </a:endParaRPr>
          </a:p>
          <a:p>
            <a:r>
              <a:rPr lang="nb-NO" dirty="0" err="1">
                <a:latin typeface="Segoe UI Semilight" panose="020B0402040204020203" pitchFamily="34" charset="0"/>
                <a:cs typeface="Segoe UI Semilight" panose="020B0402040204020203" pitchFamily="34" charset="0"/>
              </a:rPr>
              <a:t>Year</a:t>
            </a:r>
            <a:r>
              <a:rPr lang="nb-NO" dirty="0">
                <a:latin typeface="Segoe UI Semilight" panose="020B0402040204020203" pitchFamily="34" charset="0"/>
                <a:cs typeface="Segoe UI Semilight" panose="020B0402040204020203" pitchFamily="34" charset="0"/>
              </a:rPr>
              <a:t>: 1937</a:t>
            </a:r>
          </a:p>
          <a:p>
            <a:r>
              <a:rPr lang="nb-NO" dirty="0">
                <a:latin typeface="Segoe UI Semilight" panose="020B0402040204020203" pitchFamily="34" charset="0"/>
                <a:cs typeface="Segoe UI Semilight" panose="020B0402040204020203" pitchFamily="34" charset="0"/>
              </a:rPr>
              <a:t>Location: Oslo, Blindern</a:t>
            </a:r>
          </a:p>
          <a:p>
            <a:r>
              <a:rPr lang="nb-NO" dirty="0" err="1">
                <a:latin typeface="Segoe UI Semilight" panose="020B0402040204020203" pitchFamily="34" charset="0"/>
                <a:cs typeface="Segoe UI Semilight" panose="020B0402040204020203" pitchFamily="34" charset="0"/>
              </a:rPr>
              <a:t>Location_GPS</a:t>
            </a:r>
            <a:r>
              <a:rPr lang="nb-NO" dirty="0">
                <a:latin typeface="Segoe UI Semilight" panose="020B0402040204020203" pitchFamily="34" charset="0"/>
                <a:cs typeface="Segoe UI Semilight" panose="020B0402040204020203" pitchFamily="34" charset="0"/>
              </a:rPr>
              <a:t>: 59.93760º N, 10.72122º Ø</a:t>
            </a:r>
            <a:br>
              <a:rPr lang="nb-NO" dirty="0">
                <a:latin typeface="Segoe UI Semilight" panose="020B0402040204020203" pitchFamily="34" charset="0"/>
                <a:cs typeface="Segoe UI Semilight" panose="020B0402040204020203" pitchFamily="34" charset="0"/>
              </a:rPr>
            </a:br>
            <a:r>
              <a:rPr lang="nb-NO" dirty="0">
                <a:latin typeface="Segoe UI Semilight" panose="020B0402040204020203" pitchFamily="34" charset="0"/>
                <a:cs typeface="Segoe UI Semilight" panose="020B0402040204020203" pitchFamily="34" charset="0"/>
              </a:rPr>
              <a:t>59° 56′ 15.4″N, 10° 43′ 16.4″Ø</a:t>
            </a:r>
          </a:p>
          <a:p>
            <a:r>
              <a:rPr lang="nb-NO" dirty="0" err="1">
                <a:latin typeface="Segoe UI Semilight" panose="020B0402040204020203" pitchFamily="34" charset="0"/>
                <a:cs typeface="Segoe UI Semilight" panose="020B0402040204020203" pitchFamily="34" charset="0"/>
              </a:rPr>
              <a:t>Altitude</a:t>
            </a:r>
            <a:r>
              <a:rPr lang="nb-NO" dirty="0">
                <a:latin typeface="Segoe UI Semilight" panose="020B0402040204020203" pitchFamily="34" charset="0"/>
                <a:cs typeface="Segoe UI Semilight" panose="020B0402040204020203" pitchFamily="34" charset="0"/>
              </a:rPr>
              <a:t>: 76m</a:t>
            </a:r>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1290890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rgbClr val="012257"/>
                </a:solidFill>
              </a:rPr>
              <a:t>Metadata</a:t>
            </a:r>
            <a:endParaRPr lang="nb-NO" dirty="0">
              <a:solidFill>
                <a:srgbClr val="012257"/>
              </a:solidFill>
            </a:endParaRPr>
          </a:p>
        </p:txBody>
      </p:sp>
      <p:sp>
        <p:nvSpPr>
          <p:cNvPr id="3" name="Content Placeholder 2"/>
          <p:cNvSpPr>
            <a:spLocks noGrp="1"/>
          </p:cNvSpPr>
          <p:nvPr>
            <p:ph idx="1"/>
          </p:nvPr>
        </p:nvSpPr>
        <p:spPr>
          <a:xfrm>
            <a:off x="838200" y="2498367"/>
            <a:ext cx="10515600" cy="4351338"/>
          </a:xfrm>
        </p:spPr>
        <p:txBody>
          <a:bodyPr/>
          <a:lstStyle/>
          <a:p>
            <a:r>
              <a:rPr lang="en-US" dirty="0" smtClean="0">
                <a:latin typeface="Segoe UI Semilight" panose="020B0402040204020203" pitchFamily="34" charset="0"/>
                <a:cs typeface="Segoe UI Semilight" panose="020B0402040204020203" pitchFamily="34" charset="0"/>
              </a:rPr>
              <a:t>Metadata </a:t>
            </a:r>
            <a:r>
              <a:rPr lang="en-US" dirty="0">
                <a:latin typeface="Segoe UI Semilight" panose="020B0402040204020203" pitchFamily="34" charset="0"/>
                <a:cs typeface="Segoe UI Semilight" panose="020B0402040204020203" pitchFamily="34" charset="0"/>
              </a:rPr>
              <a:t>or “data about data” are descriptions that facilitate cataloguing data and data </a:t>
            </a:r>
            <a:r>
              <a:rPr lang="en-US" dirty="0" smtClean="0">
                <a:latin typeface="Segoe UI Semilight" panose="020B0402040204020203" pitchFamily="34" charset="0"/>
                <a:cs typeface="Segoe UI Semilight" panose="020B0402040204020203" pitchFamily="34" charset="0"/>
              </a:rPr>
              <a:t>discovery.</a:t>
            </a:r>
          </a:p>
          <a:p>
            <a:r>
              <a:rPr lang="en-US" dirty="0" smtClean="0">
                <a:latin typeface="Segoe UI Semilight" panose="020B0402040204020203" pitchFamily="34" charset="0"/>
                <a:cs typeface="Segoe UI Semilight" panose="020B0402040204020203" pitchFamily="34" charset="0"/>
              </a:rPr>
              <a:t>Metadata </a:t>
            </a:r>
            <a:r>
              <a:rPr lang="en-US" dirty="0">
                <a:latin typeface="Segoe UI Semilight" panose="020B0402040204020203" pitchFamily="34" charset="0"/>
                <a:cs typeface="Segoe UI Semilight" panose="020B0402040204020203" pitchFamily="34" charset="0"/>
              </a:rPr>
              <a:t>are intended for machine-reading. When data is submitted to a trusted data repository, the archive generates machine-readable </a:t>
            </a:r>
            <a:r>
              <a:rPr lang="en-US" dirty="0" smtClean="0">
                <a:latin typeface="Segoe UI Semilight" panose="020B0402040204020203" pitchFamily="34" charset="0"/>
                <a:cs typeface="Segoe UI Semilight" panose="020B0402040204020203" pitchFamily="34" charset="0"/>
              </a:rPr>
              <a:t>metadata.</a:t>
            </a:r>
          </a:p>
          <a:p>
            <a:r>
              <a:rPr lang="en-US" dirty="0" smtClean="0">
                <a:latin typeface="Segoe UI Semilight" panose="020B0402040204020203" pitchFamily="34" charset="0"/>
                <a:cs typeface="Segoe UI Semilight" panose="020B0402040204020203" pitchFamily="34" charset="0"/>
              </a:rPr>
              <a:t>Machine-readable </a:t>
            </a:r>
            <a:r>
              <a:rPr lang="en-US" dirty="0">
                <a:latin typeface="Segoe UI Semilight" panose="020B0402040204020203" pitchFamily="34" charset="0"/>
                <a:cs typeface="Segoe UI Semilight" panose="020B0402040204020203" pitchFamily="34" charset="0"/>
              </a:rPr>
              <a:t>metadata help to explain the purpose, origin, time, location, creator(s), term of use, and access conditions of research </a:t>
            </a:r>
            <a:r>
              <a:rPr lang="en-US" dirty="0" smtClean="0">
                <a:latin typeface="Segoe UI Semilight" panose="020B0402040204020203" pitchFamily="34" charset="0"/>
                <a:cs typeface="Segoe UI Semilight" panose="020B0402040204020203" pitchFamily="34" charset="0"/>
              </a:rPr>
              <a:t>data</a:t>
            </a:r>
          </a:p>
          <a:p>
            <a:r>
              <a:rPr lang="en-US" dirty="0" smtClean="0">
                <a:latin typeface="Segoe UI Semilight" panose="020B0402040204020203" pitchFamily="34" charset="0"/>
                <a:cs typeface="Segoe UI Semilight" panose="020B0402040204020203" pitchFamily="34" charset="0"/>
              </a:rPr>
              <a:t>Your </a:t>
            </a:r>
            <a:r>
              <a:rPr lang="en-US" dirty="0">
                <a:latin typeface="Segoe UI Semilight" panose="020B0402040204020203" pitchFamily="34" charset="0"/>
                <a:cs typeface="Segoe UI Semilight" panose="020B0402040204020203" pitchFamily="34" charset="0"/>
              </a:rPr>
              <a:t>discipline very likely has standards for metadata!</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33506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rgbClr val="000849"/>
                </a:solidFill>
              </a:rPr>
              <a:t>Design a data file </a:t>
            </a:r>
            <a:r>
              <a:rPr lang="nb-NO" dirty="0" err="1" smtClean="0">
                <a:solidFill>
                  <a:srgbClr val="000849"/>
                </a:solidFill>
              </a:rPr>
              <a:t>structure</a:t>
            </a:r>
            <a:endParaRPr lang="nb-NO" dirty="0"/>
          </a:p>
        </p:txBody>
      </p:sp>
      <p:sp>
        <p:nvSpPr>
          <p:cNvPr id="3" name="Content Placeholder 2"/>
          <p:cNvSpPr>
            <a:spLocks noGrp="1"/>
          </p:cNvSpPr>
          <p:nvPr>
            <p:ph idx="1"/>
          </p:nvPr>
        </p:nvSpPr>
        <p:spPr>
          <a:xfrm>
            <a:off x="838200" y="3223834"/>
            <a:ext cx="10515600" cy="3634165"/>
          </a:xfrm>
        </p:spPr>
        <p:txBody>
          <a:bodyPr>
            <a:noAutofit/>
          </a:bodyPr>
          <a:lstStyle/>
          <a:p>
            <a:pPr marL="0" indent="0">
              <a:lnSpc>
                <a:spcPct val="110000"/>
              </a:lnSpc>
              <a:buNone/>
            </a:pPr>
            <a:r>
              <a:rPr lang="en-US" dirty="0" smtClean="0">
                <a:latin typeface="Segoe UI Semilight" panose="020B0402040204020203" pitchFamily="34" charset="0"/>
                <a:cs typeface="Segoe UI Semilight" panose="020B0402040204020203" pitchFamily="34" charset="0"/>
              </a:rPr>
              <a:t>An </a:t>
            </a:r>
            <a:r>
              <a:rPr lang="en-US" dirty="0">
                <a:latin typeface="Segoe UI Semilight" panose="020B0402040204020203" pitchFamily="34" charset="0"/>
                <a:cs typeface="Segoe UI Semilight" panose="020B0402040204020203" pitchFamily="34" charset="0"/>
              </a:rPr>
              <a:t>important part of the </a:t>
            </a:r>
            <a:r>
              <a:rPr lang="en-US" b="1" dirty="0">
                <a:solidFill>
                  <a:srgbClr val="000849"/>
                </a:solidFill>
                <a:latin typeface="Segoe UI Semilight" panose="020B0402040204020203" pitchFamily="34" charset="0"/>
                <a:cs typeface="Segoe UI Semilight" panose="020B0402040204020203" pitchFamily="34" charset="0"/>
              </a:rPr>
              <a:t>metadata</a:t>
            </a:r>
            <a:r>
              <a:rPr lang="en-US" dirty="0">
                <a:latin typeface="Segoe UI Semilight" panose="020B0402040204020203" pitchFamily="34" charset="0"/>
                <a:cs typeface="Segoe UI Semilight" panose="020B0402040204020203" pitchFamily="34" charset="0"/>
              </a:rPr>
              <a:t> is often </a:t>
            </a:r>
            <a:r>
              <a:rPr lang="en-US" b="1" dirty="0">
                <a:solidFill>
                  <a:srgbClr val="000849"/>
                </a:solidFill>
                <a:latin typeface="Segoe UI Semilight" panose="020B0402040204020203" pitchFamily="34" charset="0"/>
                <a:cs typeface="Segoe UI Semilight" panose="020B0402040204020203" pitchFamily="34" charset="0"/>
              </a:rPr>
              <a:t>embedded into the data </a:t>
            </a:r>
            <a:r>
              <a:rPr lang="en-US" b="1" dirty="0" smtClean="0">
                <a:solidFill>
                  <a:srgbClr val="000849"/>
                </a:solidFill>
                <a:latin typeface="Segoe UI Semilight" panose="020B0402040204020203" pitchFamily="34" charset="0"/>
                <a:cs typeface="Segoe UI Semilight" panose="020B0402040204020203" pitchFamily="34" charset="0"/>
              </a:rPr>
              <a:t>file</a:t>
            </a:r>
            <a:r>
              <a:rPr lang="en-US" dirty="0" smtClean="0">
                <a:latin typeface="Segoe UI Semilight" panose="020B0402040204020203" pitchFamily="34" charset="0"/>
                <a:cs typeface="Segoe UI Semilight" panose="020B0402040204020203" pitchFamily="34" charset="0"/>
              </a:rPr>
              <a:t>, e.g</a:t>
            </a:r>
            <a:r>
              <a:rPr lang="en-US" dirty="0">
                <a:latin typeface="Segoe UI Semilight" panose="020B0402040204020203" pitchFamily="34" charset="0"/>
                <a:cs typeface="Segoe UI Semilight" panose="020B0402040204020203" pitchFamily="34" charset="0"/>
              </a:rPr>
              <a:t>. </a:t>
            </a:r>
            <a:r>
              <a:rPr lang="en-US" dirty="0" smtClean="0">
                <a:latin typeface="Segoe UI Semilight" panose="020B0402040204020203" pitchFamily="34" charset="0"/>
                <a:cs typeface="Segoe UI Semilight" panose="020B0402040204020203" pitchFamily="34" charset="0"/>
              </a:rPr>
              <a:t>variable </a:t>
            </a:r>
            <a:r>
              <a:rPr lang="en-US" dirty="0">
                <a:latin typeface="Segoe UI Semilight" panose="020B0402040204020203" pitchFamily="34" charset="0"/>
                <a:cs typeface="Segoe UI Semilight" panose="020B0402040204020203" pitchFamily="34" charset="0"/>
              </a:rPr>
              <a:t>names and variable </a:t>
            </a:r>
            <a:r>
              <a:rPr lang="en-US" dirty="0" smtClean="0">
                <a:latin typeface="Segoe UI Semilight" panose="020B0402040204020203" pitchFamily="34" charset="0"/>
                <a:cs typeface="Segoe UI Semilight" panose="020B0402040204020203" pitchFamily="34" charset="0"/>
              </a:rPr>
              <a:t>or </a:t>
            </a:r>
            <a:r>
              <a:rPr lang="en-US" dirty="0">
                <a:latin typeface="Segoe UI Semilight" panose="020B0402040204020203" pitchFamily="34" charset="0"/>
                <a:cs typeface="Segoe UI Semilight" panose="020B0402040204020203" pitchFamily="34" charset="0"/>
              </a:rPr>
              <a:t>value </a:t>
            </a:r>
            <a:r>
              <a:rPr lang="en-US" dirty="0" smtClean="0">
                <a:latin typeface="Segoe UI Semilight" panose="020B0402040204020203" pitchFamily="34" charset="0"/>
                <a:cs typeface="Segoe UI Semilight" panose="020B0402040204020203" pitchFamily="34" charset="0"/>
              </a:rPr>
              <a:t>labels. </a:t>
            </a:r>
          </a:p>
          <a:p>
            <a:pPr marL="0" indent="0">
              <a:lnSpc>
                <a:spcPct val="110000"/>
              </a:lnSpc>
              <a:buNone/>
            </a:pPr>
            <a:r>
              <a:rPr lang="en-US" dirty="0" smtClean="0">
                <a:latin typeface="Segoe UI Semilight" panose="020B0402040204020203" pitchFamily="34" charset="0"/>
                <a:cs typeface="Segoe UI Semilight" panose="020B0402040204020203" pitchFamily="34" charset="0"/>
              </a:rPr>
              <a:t>Therefore, </a:t>
            </a:r>
            <a:r>
              <a:rPr lang="en-US" dirty="0">
                <a:latin typeface="Segoe UI Semilight" panose="020B0402040204020203" pitchFamily="34" charset="0"/>
                <a:cs typeface="Segoe UI Semilight" panose="020B0402040204020203" pitchFamily="34" charset="0"/>
              </a:rPr>
              <a:t>the </a:t>
            </a:r>
            <a:r>
              <a:rPr lang="en-US" b="1" dirty="0">
                <a:solidFill>
                  <a:srgbClr val="000849"/>
                </a:solidFill>
                <a:latin typeface="Segoe UI Semilight" panose="020B0402040204020203" pitchFamily="34" charset="0"/>
                <a:cs typeface="Segoe UI Semilight" panose="020B0402040204020203" pitchFamily="34" charset="0"/>
              </a:rPr>
              <a:t>structure</a:t>
            </a:r>
            <a:r>
              <a:rPr lang="en-US" dirty="0">
                <a:latin typeface="Segoe UI Semilight" panose="020B0402040204020203" pitchFamily="34" charset="0"/>
                <a:cs typeface="Segoe UI Semilight" panose="020B0402040204020203" pitchFamily="34" charset="0"/>
              </a:rPr>
              <a:t> of your data also </a:t>
            </a:r>
            <a:r>
              <a:rPr lang="en-US" b="1" dirty="0">
                <a:solidFill>
                  <a:srgbClr val="000849"/>
                </a:solidFill>
                <a:latin typeface="Segoe UI Semilight" panose="020B0402040204020203" pitchFamily="34" charset="0"/>
                <a:cs typeface="Segoe UI Semilight" panose="020B0402040204020203" pitchFamily="34" charset="0"/>
              </a:rPr>
              <a:t>contributes to the clarity of</a:t>
            </a:r>
            <a:r>
              <a:rPr lang="en-US" dirty="0">
                <a:latin typeface="Segoe UI Semilight" panose="020B0402040204020203" pitchFamily="34" charset="0"/>
                <a:cs typeface="Segoe UI Semilight" panose="020B0402040204020203" pitchFamily="34" charset="0"/>
              </a:rPr>
              <a:t> your </a:t>
            </a:r>
            <a:r>
              <a:rPr lang="en-US" b="1" dirty="0">
                <a:solidFill>
                  <a:srgbClr val="000849"/>
                </a:solidFill>
                <a:latin typeface="Segoe UI Semilight" panose="020B0402040204020203" pitchFamily="34" charset="0"/>
                <a:cs typeface="Segoe UI Semilight" panose="020B0402040204020203" pitchFamily="34" charset="0"/>
              </a:rPr>
              <a:t>data documentation</a:t>
            </a:r>
            <a:r>
              <a:rPr lang="en-US" dirty="0">
                <a:latin typeface="Segoe UI Semilight" panose="020B0402040204020203" pitchFamily="34" charset="0"/>
                <a:cs typeface="Segoe UI Semilight" panose="020B0402040204020203" pitchFamily="34" charset="0"/>
              </a:rPr>
              <a:t>.</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35237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192000" cy="7315200"/>
          </a:xfrm>
          <a:prstGeom prst="rect">
            <a:avLst/>
          </a:prstGeom>
        </p:spPr>
      </p:pic>
      <p:sp>
        <p:nvSpPr>
          <p:cNvPr id="8" name="Rectangle 7"/>
          <p:cNvSpPr/>
          <p:nvPr/>
        </p:nvSpPr>
        <p:spPr>
          <a:xfrm>
            <a:off x="1770017" y="2076994"/>
            <a:ext cx="8647612" cy="933995"/>
          </a:xfrm>
          <a:prstGeom prst="rect">
            <a:avLst/>
          </a:prstGeom>
          <a:solidFill>
            <a:srgbClr val="012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806450" y="450623"/>
            <a:ext cx="10601323" cy="2616199"/>
          </a:xfrm>
        </p:spPr>
        <p:txBody>
          <a:bodyPr>
            <a:normAutofit/>
          </a:bodyPr>
          <a:lstStyle/>
          <a:p>
            <a:r>
              <a:rPr lang="nb-NO" sz="6600" dirty="0" err="1" smtClean="0">
                <a:solidFill>
                  <a:schemeClr val="bg1"/>
                </a:solidFill>
              </a:rPr>
              <a:t>Documentation</a:t>
            </a:r>
            <a:endParaRPr lang="nb-NO" sz="6600" dirty="0">
              <a:solidFill>
                <a:schemeClr val="bg1"/>
              </a:solidFill>
            </a:endParaRPr>
          </a:p>
        </p:txBody>
      </p:sp>
      <p:sp>
        <p:nvSpPr>
          <p:cNvPr id="4" name="TextBox 3"/>
          <p:cNvSpPr txBox="1"/>
          <p:nvPr/>
        </p:nvSpPr>
        <p:spPr>
          <a:xfrm>
            <a:off x="3077308" y="6160477"/>
            <a:ext cx="184731" cy="369332"/>
          </a:xfrm>
          <a:prstGeom prst="rect">
            <a:avLst/>
          </a:prstGeom>
          <a:noFill/>
        </p:spPr>
        <p:txBody>
          <a:bodyPr wrap="none" rtlCol="0">
            <a:spAutoFit/>
          </a:bodyPr>
          <a:lstStyle/>
          <a:p>
            <a:endParaRPr lang="nb-NO" dirty="0"/>
          </a:p>
        </p:txBody>
      </p:sp>
      <p:sp>
        <p:nvSpPr>
          <p:cNvPr id="9" name="TextBox 8"/>
          <p:cNvSpPr txBox="1"/>
          <p:nvPr/>
        </p:nvSpPr>
        <p:spPr>
          <a:xfrm>
            <a:off x="7984712" y="6492334"/>
            <a:ext cx="2321469" cy="261610"/>
          </a:xfrm>
          <a:prstGeom prst="rect">
            <a:avLst/>
          </a:prstGeom>
          <a:noFill/>
        </p:spPr>
        <p:txBody>
          <a:bodyPr wrap="none" rtlCol="0">
            <a:spAutoFit/>
          </a:bodyPr>
          <a:lstStyle/>
          <a:p>
            <a:r>
              <a:rPr lang="en-US" sz="1100" dirty="0" smtClean="0">
                <a:solidFill>
                  <a:schemeClr val="bg1"/>
                </a:solidFill>
              </a:rPr>
              <a:t>Image by </a:t>
            </a:r>
            <a:r>
              <a:rPr lang="en-US" sz="1100" dirty="0" err="1" smtClean="0">
                <a:solidFill>
                  <a:schemeClr val="bg1"/>
                </a:solidFill>
              </a:rPr>
              <a:t>Gerd</a:t>
            </a:r>
            <a:r>
              <a:rPr lang="en-US" sz="1100" dirty="0" smtClean="0">
                <a:solidFill>
                  <a:schemeClr val="bg1"/>
                </a:solidFill>
              </a:rPr>
              <a:t> </a:t>
            </a:r>
            <a:r>
              <a:rPr lang="en-US" sz="1100" dirty="0" err="1" smtClean="0">
                <a:solidFill>
                  <a:schemeClr val="bg1"/>
                </a:solidFill>
              </a:rPr>
              <a:t>Altmann</a:t>
            </a:r>
            <a:r>
              <a:rPr lang="en-US" sz="1100" dirty="0" smtClean="0">
                <a:solidFill>
                  <a:schemeClr val="bg1"/>
                </a:solidFill>
              </a:rPr>
              <a:t> from </a:t>
            </a:r>
            <a:r>
              <a:rPr lang="en-US" sz="1100" dirty="0" err="1" smtClean="0">
                <a:solidFill>
                  <a:schemeClr val="bg1"/>
                </a:solidFill>
              </a:rPr>
              <a:t>Pixabay</a:t>
            </a:r>
            <a:endParaRPr lang="nb-NO" sz="1100" dirty="0">
              <a:solidFill>
                <a:schemeClr val="bg1"/>
              </a:solidFill>
            </a:endParaRPr>
          </a:p>
        </p:txBody>
      </p:sp>
    </p:spTree>
    <p:extLst>
      <p:ext uri="{BB962C8B-B14F-4D97-AF65-F5344CB8AC3E}">
        <p14:creationId xmlns:p14="http://schemas.microsoft.com/office/powerpoint/2010/main" val="6964027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rgbClr val="012257"/>
                </a:solidFill>
              </a:rPr>
              <a:t>Documentation</a:t>
            </a:r>
            <a:r>
              <a:rPr lang="nb-NO" dirty="0" smtClean="0">
                <a:solidFill>
                  <a:srgbClr val="012257"/>
                </a:solidFill>
              </a:rPr>
              <a:t> </a:t>
            </a:r>
            <a:r>
              <a:rPr lang="nb-NO" dirty="0" err="1" smtClean="0">
                <a:solidFill>
                  <a:srgbClr val="012257"/>
                </a:solidFill>
              </a:rPr>
              <a:t>of</a:t>
            </a:r>
            <a:r>
              <a:rPr lang="nb-NO" dirty="0" smtClean="0">
                <a:solidFill>
                  <a:srgbClr val="012257"/>
                </a:solidFill>
              </a:rPr>
              <a:t> </a:t>
            </a:r>
            <a:r>
              <a:rPr lang="nb-NO" dirty="0" err="1" smtClean="0">
                <a:solidFill>
                  <a:srgbClr val="012257"/>
                </a:solidFill>
              </a:rPr>
              <a:t>research</a:t>
            </a:r>
            <a:r>
              <a:rPr lang="nb-NO" dirty="0" smtClean="0">
                <a:solidFill>
                  <a:srgbClr val="012257"/>
                </a:solidFill>
              </a:rPr>
              <a:t> data</a:t>
            </a:r>
            <a:endParaRPr lang="nb-NO" dirty="0">
              <a:solidFill>
                <a:srgbClr val="012257"/>
              </a:solidFill>
            </a:endParaRPr>
          </a:p>
        </p:txBody>
      </p:sp>
      <p:sp>
        <p:nvSpPr>
          <p:cNvPr id="3" name="Content Placeholder 2"/>
          <p:cNvSpPr>
            <a:spLocks noGrp="1"/>
          </p:cNvSpPr>
          <p:nvPr>
            <p:ph idx="1"/>
          </p:nvPr>
        </p:nvSpPr>
        <p:spPr>
          <a:xfrm>
            <a:off x="838200" y="2362200"/>
            <a:ext cx="10515600" cy="4494026"/>
          </a:xfrm>
        </p:spPr>
        <p:txBody>
          <a:bodyPr>
            <a:normAutofit lnSpcReduction="10000"/>
          </a:bodyPr>
          <a:lstStyle/>
          <a:p>
            <a:pPr>
              <a:lnSpc>
                <a:spcPct val="110000"/>
              </a:lnSpc>
            </a:pPr>
            <a:r>
              <a:rPr lang="en-US" dirty="0" smtClean="0">
                <a:latin typeface="Segoe UI Semilight" panose="020B0402040204020203" pitchFamily="34" charset="0"/>
                <a:cs typeface="Segoe UI Semilight" panose="020B0402040204020203" pitchFamily="34" charset="0"/>
              </a:rPr>
              <a:t>Systematically </a:t>
            </a:r>
            <a:r>
              <a:rPr lang="en-US" dirty="0">
                <a:latin typeface="Segoe UI Semilight" panose="020B0402040204020203" pitchFamily="34" charset="0"/>
                <a:cs typeface="Segoe UI Semilight" panose="020B0402040204020203" pitchFamily="34" charset="0"/>
              </a:rPr>
              <a:t>documented research data is key to making the data publishable, </a:t>
            </a:r>
            <a:r>
              <a:rPr lang="en-US" dirty="0" err="1">
                <a:latin typeface="Segoe UI Semilight" panose="020B0402040204020203" pitchFamily="34" charset="0"/>
                <a:cs typeface="Segoe UI Semilight" panose="020B0402040204020203" pitchFamily="34" charset="0"/>
              </a:rPr>
              <a:t>discoverably</a:t>
            </a:r>
            <a:r>
              <a:rPr lang="en-US" dirty="0">
                <a:latin typeface="Segoe UI Semilight" panose="020B0402040204020203" pitchFamily="34" charset="0"/>
                <a:cs typeface="Segoe UI Semilight" panose="020B0402040204020203" pitchFamily="34" charset="0"/>
              </a:rPr>
              <a:t>, citable, and reusable (and </a:t>
            </a:r>
            <a:r>
              <a:rPr lang="en-US" dirty="0" smtClean="0">
                <a:latin typeface="Segoe UI Semilight" panose="020B0402040204020203" pitchFamily="34" charset="0"/>
                <a:cs typeface="Segoe UI Semilight" panose="020B0402040204020203" pitchFamily="34" charset="0"/>
              </a:rPr>
              <a:t>FAIR)</a:t>
            </a:r>
          </a:p>
          <a:p>
            <a:pPr>
              <a:lnSpc>
                <a:spcPct val="110000"/>
              </a:lnSpc>
            </a:pPr>
            <a:endParaRPr lang="en-US" dirty="0" smtClean="0">
              <a:latin typeface="Segoe UI Semilight" panose="020B0402040204020203" pitchFamily="34" charset="0"/>
              <a:cs typeface="Segoe UI Semilight" panose="020B0402040204020203" pitchFamily="34" charset="0"/>
            </a:endParaRPr>
          </a:p>
          <a:p>
            <a:pPr>
              <a:lnSpc>
                <a:spcPct val="110000"/>
              </a:lnSpc>
            </a:pPr>
            <a:r>
              <a:rPr lang="en-US" dirty="0" smtClean="0">
                <a:latin typeface="Segoe UI Semilight" panose="020B0402040204020203" pitchFamily="34" charset="0"/>
                <a:cs typeface="Segoe UI Semilight" panose="020B0402040204020203" pitchFamily="34" charset="0"/>
              </a:rPr>
              <a:t>Clear </a:t>
            </a:r>
            <a:r>
              <a:rPr lang="en-US" dirty="0">
                <a:latin typeface="Segoe UI Semilight" panose="020B0402040204020203" pitchFamily="34" charset="0"/>
                <a:cs typeface="Segoe UI Semilight" panose="020B0402040204020203" pitchFamily="34" charset="0"/>
              </a:rPr>
              <a:t>and detailed documentation improve the overall data </a:t>
            </a:r>
            <a:r>
              <a:rPr lang="en-US" dirty="0" smtClean="0">
                <a:latin typeface="Segoe UI Semilight" panose="020B0402040204020203" pitchFamily="34" charset="0"/>
                <a:cs typeface="Segoe UI Semilight" panose="020B0402040204020203" pitchFamily="34" charset="0"/>
              </a:rPr>
              <a:t>quality</a:t>
            </a:r>
          </a:p>
          <a:p>
            <a:pPr>
              <a:lnSpc>
                <a:spcPct val="110000"/>
              </a:lnSpc>
            </a:pPr>
            <a:endParaRPr lang="en-US" dirty="0" smtClean="0">
              <a:latin typeface="Segoe UI Semilight" panose="020B0402040204020203" pitchFamily="34" charset="0"/>
              <a:cs typeface="Segoe UI Semilight" panose="020B0402040204020203" pitchFamily="34" charset="0"/>
            </a:endParaRPr>
          </a:p>
          <a:p>
            <a:pPr>
              <a:lnSpc>
                <a:spcPct val="110000"/>
              </a:lnSpc>
            </a:pPr>
            <a:r>
              <a:rPr lang="en-US" dirty="0" smtClean="0">
                <a:latin typeface="Segoe UI Semilight" panose="020B0402040204020203" pitchFamily="34" charset="0"/>
                <a:cs typeface="Segoe UI Semilight" panose="020B0402040204020203" pitchFamily="34" charset="0"/>
              </a:rPr>
              <a:t>It </a:t>
            </a:r>
            <a:r>
              <a:rPr lang="en-US" dirty="0">
                <a:latin typeface="Segoe UI Semilight" panose="020B0402040204020203" pitchFamily="34" charset="0"/>
                <a:cs typeface="Segoe UI Semilight" panose="020B0402040204020203" pitchFamily="34" charset="0"/>
              </a:rPr>
              <a:t>is vital to document both the study for which the data has been collected and the data itself. These two levels of documentation are called project-level and data-level documentation</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28310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rgbClr val="012257"/>
                </a:solidFill>
              </a:rPr>
              <a:t>Documentation</a:t>
            </a:r>
            <a:r>
              <a:rPr lang="nb-NO" dirty="0" smtClean="0">
                <a:solidFill>
                  <a:srgbClr val="012257"/>
                </a:solidFill>
              </a:rPr>
              <a:t> </a:t>
            </a:r>
            <a:r>
              <a:rPr lang="nb-NO" dirty="0" err="1" smtClean="0">
                <a:solidFill>
                  <a:srgbClr val="012257"/>
                </a:solidFill>
              </a:rPr>
              <a:t>of</a:t>
            </a:r>
            <a:r>
              <a:rPr lang="nb-NO" dirty="0" smtClean="0">
                <a:solidFill>
                  <a:srgbClr val="012257"/>
                </a:solidFill>
              </a:rPr>
              <a:t> </a:t>
            </a:r>
            <a:r>
              <a:rPr lang="nb-NO" dirty="0" err="1" smtClean="0">
                <a:solidFill>
                  <a:srgbClr val="012257"/>
                </a:solidFill>
              </a:rPr>
              <a:t>research</a:t>
            </a:r>
            <a:r>
              <a:rPr lang="nb-NO" dirty="0" smtClean="0">
                <a:solidFill>
                  <a:srgbClr val="012257"/>
                </a:solidFill>
              </a:rPr>
              <a:t> data</a:t>
            </a:r>
            <a:endParaRPr lang="nb-NO" dirty="0"/>
          </a:p>
        </p:txBody>
      </p:sp>
      <p:sp>
        <p:nvSpPr>
          <p:cNvPr id="3" name="Content Placeholder 2"/>
          <p:cNvSpPr>
            <a:spLocks noGrp="1"/>
          </p:cNvSpPr>
          <p:nvPr>
            <p:ph idx="1"/>
          </p:nvPr>
        </p:nvSpPr>
        <p:spPr>
          <a:xfrm>
            <a:off x="838200" y="1817077"/>
            <a:ext cx="10515600" cy="5034391"/>
          </a:xfrm>
        </p:spPr>
        <p:txBody>
          <a:bodyPr>
            <a:normAutofit lnSpcReduction="10000"/>
          </a:bodyPr>
          <a:lstStyle/>
          <a:p>
            <a:pPr>
              <a:lnSpc>
                <a:spcPct val="100000"/>
              </a:lnSpc>
            </a:pPr>
            <a:r>
              <a:rPr lang="en-US" dirty="0" smtClean="0">
                <a:latin typeface="Segoe UI Semilight" panose="020B0402040204020203" pitchFamily="34" charset="0"/>
                <a:cs typeface="Segoe UI Semilight" panose="020B0402040204020203" pitchFamily="34" charset="0"/>
              </a:rPr>
              <a:t>The </a:t>
            </a:r>
            <a:r>
              <a:rPr lang="en-US" dirty="0">
                <a:latin typeface="Segoe UI Semilight" panose="020B0402040204020203" pitchFamily="34" charset="0"/>
                <a:cs typeface="Segoe UI Semilight" panose="020B0402040204020203" pitchFamily="34" charset="0"/>
              </a:rPr>
              <a:t>project-level documentation explains the aims of the study, what the research questions/hypotheses are, what methodologies were being used, what instruments and measures were being used, </a:t>
            </a:r>
            <a:r>
              <a:rPr lang="en-US" dirty="0" smtClean="0">
                <a:latin typeface="Segoe UI Semilight" panose="020B0402040204020203" pitchFamily="34" charset="0"/>
                <a:cs typeface="Segoe UI Semilight" panose="020B0402040204020203" pitchFamily="34" charset="0"/>
              </a:rPr>
              <a:t>etc.</a:t>
            </a:r>
          </a:p>
          <a:p>
            <a:pPr>
              <a:lnSpc>
                <a:spcPct val="100000"/>
              </a:lnSpc>
            </a:pPr>
            <a:endParaRPr lang="en-US" dirty="0" smtClean="0">
              <a:latin typeface="Segoe UI Semilight" panose="020B0402040204020203" pitchFamily="34" charset="0"/>
              <a:cs typeface="Segoe UI Semilight" panose="020B0402040204020203" pitchFamily="34" charset="0"/>
            </a:endParaRPr>
          </a:p>
          <a:p>
            <a:pPr>
              <a:lnSpc>
                <a:spcPct val="100000"/>
              </a:lnSpc>
            </a:pPr>
            <a:r>
              <a:rPr lang="en-US" dirty="0" smtClean="0">
                <a:latin typeface="Segoe UI Semilight" panose="020B0402040204020203" pitchFamily="34" charset="0"/>
                <a:cs typeface="Segoe UI Semilight" panose="020B0402040204020203" pitchFamily="34" charset="0"/>
              </a:rPr>
              <a:t>Data-level </a:t>
            </a:r>
            <a:r>
              <a:rPr lang="en-US" dirty="0">
                <a:latin typeface="Segoe UI Semilight" panose="020B0402040204020203" pitchFamily="34" charset="0"/>
                <a:cs typeface="Segoe UI Semilight" panose="020B0402040204020203" pitchFamily="34" charset="0"/>
              </a:rPr>
              <a:t>or object-level documentation provides information at the level of individual objects such as images or variables in a database/table or transcripts, </a:t>
            </a:r>
            <a:r>
              <a:rPr lang="en-US" dirty="0" smtClean="0">
                <a:latin typeface="Segoe UI Semilight" panose="020B0402040204020203" pitchFamily="34" charset="0"/>
                <a:cs typeface="Segoe UI Semilight" panose="020B0402040204020203" pitchFamily="34" charset="0"/>
              </a:rPr>
              <a:t>etc.</a:t>
            </a:r>
          </a:p>
          <a:p>
            <a:pPr>
              <a:lnSpc>
                <a:spcPct val="100000"/>
              </a:lnSpc>
            </a:pPr>
            <a:endParaRPr lang="en-US" dirty="0" smtClean="0">
              <a:latin typeface="Segoe UI Semilight" panose="020B0402040204020203" pitchFamily="34" charset="0"/>
              <a:cs typeface="Segoe UI Semilight" panose="020B0402040204020203" pitchFamily="34" charset="0"/>
            </a:endParaRPr>
          </a:p>
          <a:p>
            <a:pPr>
              <a:lnSpc>
                <a:spcPct val="100000"/>
              </a:lnSpc>
            </a:pPr>
            <a:r>
              <a:rPr lang="en-US" dirty="0" smtClean="0">
                <a:latin typeface="Segoe UI Semilight" panose="020B0402040204020203" pitchFamily="34" charset="0"/>
                <a:cs typeface="Segoe UI Semilight" panose="020B0402040204020203" pitchFamily="34" charset="0"/>
              </a:rPr>
              <a:t>It’s </a:t>
            </a:r>
            <a:r>
              <a:rPr lang="en-US" dirty="0">
                <a:latin typeface="Segoe UI Semilight" panose="020B0402040204020203" pitchFamily="34" charset="0"/>
                <a:cs typeface="Segoe UI Semilight" panose="020B0402040204020203" pitchFamily="34" charset="0"/>
              </a:rPr>
              <a:t>become a convention to create various README-files, both for project-level documentation and for data-level documentation</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55725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rgbClr val="012257"/>
                </a:solidFill>
              </a:rPr>
              <a:t>Documentation</a:t>
            </a:r>
            <a:r>
              <a:rPr lang="nb-NO" dirty="0" smtClean="0">
                <a:solidFill>
                  <a:srgbClr val="012257"/>
                </a:solidFill>
              </a:rPr>
              <a:t> </a:t>
            </a:r>
            <a:r>
              <a:rPr lang="nb-NO" dirty="0" err="1" smtClean="0">
                <a:solidFill>
                  <a:srgbClr val="012257"/>
                </a:solidFill>
              </a:rPr>
              <a:t>of</a:t>
            </a:r>
            <a:r>
              <a:rPr lang="nb-NO" dirty="0" smtClean="0">
                <a:solidFill>
                  <a:srgbClr val="012257"/>
                </a:solidFill>
              </a:rPr>
              <a:t> </a:t>
            </a:r>
            <a:r>
              <a:rPr lang="nb-NO" dirty="0" err="1" smtClean="0">
                <a:solidFill>
                  <a:srgbClr val="012257"/>
                </a:solidFill>
              </a:rPr>
              <a:t>research</a:t>
            </a:r>
            <a:r>
              <a:rPr lang="nb-NO" dirty="0" smtClean="0">
                <a:solidFill>
                  <a:srgbClr val="012257"/>
                </a:solidFill>
              </a:rPr>
              <a:t> data</a:t>
            </a:r>
            <a:endParaRPr lang="nb-NO" dirty="0"/>
          </a:p>
        </p:txBody>
      </p:sp>
      <p:sp>
        <p:nvSpPr>
          <p:cNvPr id="3" name="Content Placeholder 2"/>
          <p:cNvSpPr>
            <a:spLocks noGrp="1"/>
          </p:cNvSpPr>
          <p:nvPr>
            <p:ph idx="1"/>
          </p:nvPr>
        </p:nvSpPr>
        <p:spPr>
          <a:xfrm>
            <a:off x="6100356" y="1825624"/>
            <a:ext cx="6065520" cy="5032375"/>
          </a:xfrm>
        </p:spPr>
        <p:txBody>
          <a:bodyPr>
            <a:normAutofit lnSpcReduction="10000"/>
          </a:bodyPr>
          <a:lstStyle/>
          <a:p>
            <a:pPr marL="271145" indent="-271145"/>
            <a:r>
              <a:rPr lang="en-US" sz="2400" dirty="0" smtClean="0">
                <a:latin typeface="Segoe UI Semilight" panose="020B0402040204020203" pitchFamily="34" charset="0"/>
                <a:ea typeface="+mn-lt"/>
                <a:cs typeface="Segoe UI Semilight" panose="020B0402040204020203" pitchFamily="34" charset="0"/>
              </a:rPr>
              <a:t>Project level</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General information about the project</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Hypotheses</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Methods for collecting and analyzing the data</a:t>
            </a:r>
          </a:p>
          <a:p>
            <a:pPr marL="363855" lvl="1" indent="0">
              <a:buNone/>
            </a:pPr>
            <a:endParaRPr lang="en-US" sz="1400" dirty="0" smtClean="0">
              <a:latin typeface="Segoe UI Semilight" panose="020B0402040204020203" pitchFamily="34" charset="0"/>
              <a:ea typeface="+mn-lt"/>
              <a:cs typeface="Segoe UI Semilight" panose="020B0402040204020203" pitchFamily="34" charset="0"/>
            </a:endParaRPr>
          </a:p>
          <a:p>
            <a:pPr marL="271145" indent="-271145"/>
            <a:r>
              <a:rPr lang="en-US" sz="2400" dirty="0" smtClean="0">
                <a:latin typeface="Segoe UI Semilight" panose="020B0402040204020203" pitchFamily="34" charset="0"/>
                <a:ea typeface="+mn-lt"/>
                <a:cs typeface="Segoe UI Semilight" panose="020B0402040204020203" pitchFamily="34" charset="0"/>
              </a:rPr>
              <a:t>File or folder level</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Folder system</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Version control </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Lists of files and how they were obtained</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List of samples?</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Explanation of scripts and sets of programs written</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(Naming convention for files)</a:t>
            </a:r>
          </a:p>
          <a:p>
            <a:pPr marL="363855" lvl="1" indent="0">
              <a:buNone/>
            </a:pPr>
            <a:endParaRPr lang="en-US" sz="1400" dirty="0" smtClean="0">
              <a:latin typeface="Segoe UI Semilight" panose="020B0402040204020203" pitchFamily="34" charset="0"/>
              <a:ea typeface="+mn-lt"/>
              <a:cs typeface="Segoe UI Semilight" panose="020B0402040204020203" pitchFamily="34" charset="0"/>
            </a:endParaRPr>
          </a:p>
          <a:p>
            <a:pPr marL="271145" indent="-271145"/>
            <a:r>
              <a:rPr lang="en-US" sz="2400" dirty="0" smtClean="0">
                <a:latin typeface="Segoe UI Semilight" panose="020B0402040204020203" pitchFamily="34" charset="0"/>
                <a:ea typeface="+mn-lt"/>
                <a:cs typeface="Segoe UI Semilight" panose="020B0402040204020203" pitchFamily="34" charset="0"/>
              </a:rPr>
              <a:t>Variable or experiment level</a:t>
            </a:r>
          </a:p>
          <a:p>
            <a:pPr marL="363855" lvl="1" indent="0">
              <a:buNone/>
            </a:pPr>
            <a:r>
              <a:rPr lang="en-US" sz="2000" dirty="0" smtClean="0">
                <a:latin typeface="Segoe UI Semilight" panose="020B0402040204020203" pitchFamily="34" charset="0"/>
                <a:ea typeface="+mn-lt"/>
                <a:cs typeface="Segoe UI Semilight" panose="020B0402040204020203" pitchFamily="34" charset="0"/>
              </a:rPr>
              <a:t>Description of each variable, with units </a:t>
            </a:r>
          </a:p>
          <a:p>
            <a:endParaRPr lang="nb-NO" dirty="0"/>
          </a:p>
        </p:txBody>
      </p:sp>
      <p:pic>
        <p:nvPicPr>
          <p:cNvPr id="4" name="Picture 6" descr="A close up of a logo&#10;&#10;Description generated with high confidence">
            <a:extLst>
              <a:ext uri="{FF2B5EF4-FFF2-40B4-BE49-F238E27FC236}">
                <a16:creationId xmlns:a16="http://schemas.microsoft.com/office/drawing/2014/main" id="{B24DC8FD-6595-334C-805B-67D5FB6693FA}"/>
              </a:ext>
            </a:extLst>
          </p:cNvPr>
          <p:cNvPicPr>
            <a:picLocks noChangeAspect="1"/>
          </p:cNvPicPr>
          <p:nvPr/>
        </p:nvPicPr>
        <p:blipFill>
          <a:blip r:embed="rId2"/>
          <a:stretch>
            <a:fillRect/>
          </a:stretch>
        </p:blipFill>
        <p:spPr>
          <a:xfrm>
            <a:off x="978987" y="2516853"/>
            <a:ext cx="3650404" cy="3650404"/>
          </a:xfrm>
          <a:prstGeom prst="rect">
            <a:avLst/>
          </a:prstGeom>
        </p:spPr>
      </p:pic>
    </p:spTree>
    <p:extLst>
      <p:ext uri="{BB962C8B-B14F-4D97-AF65-F5344CB8AC3E}">
        <p14:creationId xmlns:p14="http://schemas.microsoft.com/office/powerpoint/2010/main" val="628207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68" y="365125"/>
            <a:ext cx="11808823" cy="1325563"/>
          </a:xfrm>
        </p:spPr>
        <p:txBody>
          <a:bodyPr>
            <a:normAutofit/>
          </a:bodyPr>
          <a:lstStyle/>
          <a:p>
            <a:r>
              <a:rPr lang="en-US" dirty="0" smtClean="0">
                <a:solidFill>
                  <a:srgbClr val="012257"/>
                </a:solidFill>
              </a:rPr>
              <a:t>Document everything your data has been through</a:t>
            </a:r>
            <a:endParaRPr lang="nb-NO" dirty="0">
              <a:solidFill>
                <a:srgbClr val="012257"/>
              </a:solidFill>
            </a:endParaRPr>
          </a:p>
        </p:txBody>
      </p:sp>
      <p:sp>
        <p:nvSpPr>
          <p:cNvPr id="3" name="Content Placeholder 2"/>
          <p:cNvSpPr>
            <a:spLocks noGrp="1"/>
          </p:cNvSpPr>
          <p:nvPr>
            <p:ph idx="1"/>
          </p:nvPr>
        </p:nvSpPr>
        <p:spPr>
          <a:xfrm>
            <a:off x="6100354" y="2498357"/>
            <a:ext cx="6091646" cy="4351338"/>
          </a:xfrm>
        </p:spPr>
        <p:txBody>
          <a:bodyPr/>
          <a:lstStyle/>
          <a:p>
            <a:pPr marL="271145" indent="-271145">
              <a:lnSpc>
                <a:spcPct val="100000"/>
              </a:lnSpc>
            </a:pPr>
            <a:r>
              <a:rPr lang="nb-NO" dirty="0">
                <a:latin typeface="Segoe UI Semilight" panose="020B0402040204020203" pitchFamily="34" charset="0"/>
                <a:ea typeface="+mn-lt"/>
                <a:cs typeface="Segoe UI Semilight" panose="020B0402040204020203" pitchFamily="34" charset="0"/>
              </a:rPr>
              <a:t>Field journal</a:t>
            </a:r>
            <a:endParaRPr lang="en-US" dirty="0">
              <a:latin typeface="Segoe UI Semilight" panose="020B0402040204020203" pitchFamily="34" charset="0"/>
              <a:ea typeface="+mn-lt"/>
              <a:cs typeface="Segoe UI Semilight" panose="020B0402040204020203" pitchFamily="34" charset="0"/>
            </a:endParaRPr>
          </a:p>
          <a:p>
            <a:pPr marL="271145" indent="-271145">
              <a:lnSpc>
                <a:spcPct val="100000"/>
              </a:lnSpc>
            </a:pPr>
            <a:r>
              <a:rPr lang="nb-NO" dirty="0" smtClean="0">
                <a:latin typeface="Segoe UI Semilight" panose="020B0402040204020203" pitchFamily="34" charset="0"/>
                <a:ea typeface="+mn-lt"/>
                <a:cs typeface="Segoe UI Semilight" panose="020B0402040204020203" pitchFamily="34" charset="0"/>
              </a:rPr>
              <a:t>Lab journal</a:t>
            </a:r>
          </a:p>
          <a:p>
            <a:pPr marL="271145" indent="-271145">
              <a:lnSpc>
                <a:spcPct val="100000"/>
              </a:lnSpc>
            </a:pPr>
            <a:r>
              <a:rPr lang="en-US" dirty="0" smtClean="0">
                <a:latin typeface="Segoe UI Semilight" panose="020B0402040204020203" pitchFamily="34" charset="0"/>
                <a:ea typeface="+mn-lt"/>
                <a:cs typeface="Segoe UI Semilight" panose="020B0402040204020203" pitchFamily="34" charset="0"/>
              </a:rPr>
              <a:t>Scripts for analysis etc.</a:t>
            </a:r>
          </a:p>
          <a:p>
            <a:pPr marL="271145" indent="-271145">
              <a:lnSpc>
                <a:spcPct val="100000"/>
              </a:lnSpc>
            </a:pPr>
            <a:r>
              <a:rPr lang="en-US" dirty="0" smtClean="0">
                <a:latin typeface="Segoe UI Semilight" panose="020B0402040204020203" pitchFamily="34" charset="0"/>
                <a:ea typeface="+mn-lt"/>
                <a:cs typeface="Segoe UI Semilight" panose="020B0402040204020203" pitchFamily="34" charset="0"/>
              </a:rPr>
              <a:t>Method reports</a:t>
            </a:r>
          </a:p>
          <a:p>
            <a:pPr marL="271145" indent="-271145">
              <a:lnSpc>
                <a:spcPct val="100000"/>
              </a:lnSpc>
            </a:pPr>
            <a:r>
              <a:rPr lang="en-US" dirty="0" smtClean="0">
                <a:latin typeface="Segoe UI Semilight" panose="020B0402040204020203" pitchFamily="34" charset="0"/>
                <a:ea typeface="+mn-lt"/>
                <a:cs typeface="Segoe UI Semilight" panose="020B0402040204020203" pitchFamily="34" charset="0"/>
              </a:rPr>
              <a:t>Geolocation, orientation, etc. when collecting a sample </a:t>
            </a:r>
          </a:p>
          <a:p>
            <a:pPr marL="271145" indent="-271145">
              <a:lnSpc>
                <a:spcPct val="100000"/>
              </a:lnSpc>
            </a:pPr>
            <a:r>
              <a:rPr lang="en-US" dirty="0" smtClean="0">
                <a:latin typeface="Segoe UI Semilight" panose="020B0402040204020203" pitchFamily="34" charset="0"/>
                <a:cs typeface="Segoe UI Semilight" panose="020B0402040204020203" pitchFamily="34" charset="0"/>
              </a:rPr>
              <a:t>Instrument settings and calibration</a:t>
            </a:r>
          </a:p>
          <a:p>
            <a:pPr marL="271145" indent="-271145">
              <a:lnSpc>
                <a:spcPct val="100000"/>
              </a:lnSpc>
            </a:pPr>
            <a:r>
              <a:rPr lang="en-US" dirty="0" smtClean="0">
                <a:latin typeface="Segoe UI Semilight" panose="020B0402040204020203" pitchFamily="34" charset="0"/>
                <a:cs typeface="Segoe UI Semilight" panose="020B0402040204020203" pitchFamily="34" charset="0"/>
              </a:rPr>
              <a:t>README-files</a:t>
            </a:r>
          </a:p>
        </p:txBody>
      </p:sp>
      <p:pic>
        <p:nvPicPr>
          <p:cNvPr id="4" name="Picture 6" descr="A wooden table&#10;&#10;Description generated with high confidence">
            <a:extLst>
              <a:ext uri="{FF2B5EF4-FFF2-40B4-BE49-F238E27FC236}">
                <a16:creationId xmlns:a16="http://schemas.microsoft.com/office/drawing/2014/main" id="{E4D63D10-ADB9-47C1-88DB-924D69A19A08}"/>
              </a:ext>
            </a:extLst>
          </p:cNvPr>
          <p:cNvPicPr>
            <a:picLocks noChangeAspect="1"/>
          </p:cNvPicPr>
          <p:nvPr/>
        </p:nvPicPr>
        <p:blipFill>
          <a:blip r:embed="rId3"/>
          <a:stretch>
            <a:fillRect/>
          </a:stretch>
        </p:blipFill>
        <p:spPr>
          <a:xfrm>
            <a:off x="340607" y="3128902"/>
            <a:ext cx="4654051" cy="3090248"/>
          </a:xfrm>
          <a:prstGeom prst="rect">
            <a:avLst/>
          </a:prstGeom>
        </p:spPr>
      </p:pic>
    </p:spTree>
    <p:extLst>
      <p:ext uri="{BB962C8B-B14F-4D97-AF65-F5344CB8AC3E}">
        <p14:creationId xmlns:p14="http://schemas.microsoft.com/office/powerpoint/2010/main" val="2184602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rgbClr val="012257"/>
                </a:solidFill>
              </a:rPr>
              <a:t>Quality</a:t>
            </a:r>
            <a:r>
              <a:rPr lang="nb-NO" dirty="0" smtClean="0">
                <a:solidFill>
                  <a:srgbClr val="012257"/>
                </a:solidFill>
              </a:rPr>
              <a:t> </a:t>
            </a:r>
            <a:r>
              <a:rPr lang="nb-NO" dirty="0" err="1" smtClean="0">
                <a:solidFill>
                  <a:srgbClr val="012257"/>
                </a:solidFill>
              </a:rPr>
              <a:t>control</a:t>
            </a:r>
            <a:r>
              <a:rPr lang="nb-NO" dirty="0" smtClean="0">
                <a:solidFill>
                  <a:srgbClr val="012257"/>
                </a:solidFill>
              </a:rPr>
              <a:t> </a:t>
            </a:r>
            <a:r>
              <a:rPr lang="nb-NO" dirty="0" err="1" smtClean="0">
                <a:solidFill>
                  <a:srgbClr val="012257"/>
                </a:solidFill>
              </a:rPr>
              <a:t>of</a:t>
            </a:r>
            <a:r>
              <a:rPr lang="nb-NO" dirty="0" smtClean="0">
                <a:solidFill>
                  <a:srgbClr val="012257"/>
                </a:solidFill>
              </a:rPr>
              <a:t> data</a:t>
            </a:r>
            <a:endParaRPr lang="nb-NO" dirty="0">
              <a:solidFill>
                <a:srgbClr val="012257"/>
              </a:solidFill>
            </a:endParaRPr>
          </a:p>
        </p:txBody>
      </p:sp>
      <p:sp>
        <p:nvSpPr>
          <p:cNvPr id="3" name="Content Placeholder 2"/>
          <p:cNvSpPr>
            <a:spLocks noGrp="1"/>
          </p:cNvSpPr>
          <p:nvPr>
            <p:ph idx="1"/>
          </p:nvPr>
        </p:nvSpPr>
        <p:spPr>
          <a:xfrm>
            <a:off x="838200" y="2499709"/>
            <a:ext cx="10515600" cy="4351338"/>
          </a:xfrm>
        </p:spPr>
        <p:txBody>
          <a:bodyPr/>
          <a:lstStyle/>
          <a:p>
            <a:pPr marL="271145" indent="-271145"/>
            <a:r>
              <a:rPr lang="en-US" dirty="0" smtClean="0">
                <a:latin typeface="Segoe UI Semilight" panose="020B0402040204020203" pitchFamily="34" charset="0"/>
                <a:ea typeface="+mn-lt"/>
                <a:cs typeface="Segoe UI Semilight" panose="020B0402040204020203" pitchFamily="34" charset="0"/>
              </a:rPr>
              <a:t>There is little point in running a perfect analysis on faulty data</a:t>
            </a:r>
          </a:p>
          <a:p>
            <a:pPr marL="271145" indent="-271145"/>
            <a:endParaRPr lang="en-US" dirty="0" smtClean="0">
              <a:latin typeface="Segoe UI Semilight" panose="020B0402040204020203" pitchFamily="34" charset="0"/>
              <a:ea typeface="+mn-lt"/>
              <a:cs typeface="Segoe UI Semilight" panose="020B0402040204020203" pitchFamily="34" charset="0"/>
            </a:endParaRPr>
          </a:p>
          <a:p>
            <a:pPr marL="271145" indent="-271145"/>
            <a:r>
              <a:rPr lang="en-US" dirty="0" smtClean="0">
                <a:latin typeface="Segoe UI Semilight" panose="020B0402040204020203" pitchFamily="34" charset="0"/>
                <a:ea typeface="+mn-lt"/>
                <a:cs typeface="Segoe UI Semilight" panose="020B0402040204020203" pitchFamily="34" charset="0"/>
              </a:rPr>
              <a:t>Errors can be caused by both technical and human error</a:t>
            </a:r>
          </a:p>
          <a:p>
            <a:pPr marL="271145" indent="-271145"/>
            <a:endParaRPr lang="en-US" dirty="0" smtClean="0">
              <a:latin typeface="Segoe UI Semilight" panose="020B0402040204020203" pitchFamily="34" charset="0"/>
              <a:ea typeface="+mn-lt"/>
              <a:cs typeface="Segoe UI Semilight" panose="020B0402040204020203" pitchFamily="34" charset="0"/>
            </a:endParaRPr>
          </a:p>
          <a:p>
            <a:pPr marL="271145" indent="-271145">
              <a:lnSpc>
                <a:spcPct val="100000"/>
              </a:lnSpc>
            </a:pPr>
            <a:r>
              <a:rPr lang="en-US" dirty="0" smtClean="0">
                <a:latin typeface="Segoe UI Semilight" panose="020B0402040204020203" pitchFamily="34" charset="0"/>
                <a:ea typeface="+mn-lt"/>
                <a:cs typeface="Segoe UI Semilight" panose="020B0402040204020203" pitchFamily="34" charset="0"/>
              </a:rPr>
              <a:t>Check for instance: </a:t>
            </a:r>
          </a:p>
          <a:p>
            <a:pPr marL="363855" lvl="1" indent="0">
              <a:lnSpc>
                <a:spcPct val="100000"/>
              </a:lnSpc>
              <a:buNone/>
            </a:pPr>
            <a:r>
              <a:rPr lang="en-US" dirty="0" smtClean="0">
                <a:latin typeface="Segoe UI Semilight" panose="020B0402040204020203" pitchFamily="34" charset="0"/>
                <a:ea typeface="+mn-lt"/>
                <a:cs typeface="Segoe UI Semilight" panose="020B0402040204020203" pitchFamily="34" charset="0"/>
              </a:rPr>
              <a:t>That sums and partial sums are correct</a:t>
            </a:r>
          </a:p>
          <a:p>
            <a:pPr marL="363855" lvl="1" indent="0">
              <a:lnSpc>
                <a:spcPct val="100000"/>
              </a:lnSpc>
              <a:buNone/>
            </a:pPr>
            <a:r>
              <a:rPr lang="en-US" dirty="0" smtClean="0">
                <a:latin typeface="Segoe UI Semilight" panose="020B0402040204020203" pitchFamily="34" charset="0"/>
                <a:ea typeface="+mn-lt"/>
                <a:cs typeface="Segoe UI Semilight" panose="020B0402040204020203" pitchFamily="34" charset="0"/>
              </a:rPr>
              <a:t>That units and data formats are consistent across variables</a:t>
            </a:r>
          </a:p>
          <a:p>
            <a:pPr marL="363855" lvl="1" indent="0">
              <a:lnSpc>
                <a:spcPct val="100000"/>
              </a:lnSpc>
              <a:buNone/>
            </a:pPr>
            <a:r>
              <a:rPr lang="en-US" dirty="0" smtClean="0">
                <a:latin typeface="Segoe UI Semilight" panose="020B0402040204020203" pitchFamily="34" charset="0"/>
                <a:cs typeface="Segoe UI Semilight" panose="020B0402040204020203" pitchFamily="34" charset="0"/>
              </a:rPr>
              <a:t>That sample material has been sufficiently processed to get a readout </a:t>
            </a:r>
          </a:p>
          <a:p>
            <a:pPr marL="0" indent="0">
              <a:buNone/>
            </a:pP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364158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nb-NO" dirty="0" smtClean="0">
                <a:solidFill>
                  <a:srgbClr val="000849"/>
                </a:solidFill>
              </a:rPr>
              <a:t>Organising </a:t>
            </a:r>
            <a:r>
              <a:rPr lang="nb-NO" dirty="0" err="1" smtClean="0">
                <a:solidFill>
                  <a:srgbClr val="000849"/>
                </a:solidFill>
              </a:rPr>
              <a:t>your</a:t>
            </a:r>
            <a:r>
              <a:rPr lang="nb-NO" dirty="0" smtClean="0">
                <a:solidFill>
                  <a:srgbClr val="000849"/>
                </a:solidFill>
              </a:rPr>
              <a:t> </a:t>
            </a:r>
            <a:r>
              <a:rPr lang="nb-NO" dirty="0" err="1" smtClean="0">
                <a:solidFill>
                  <a:srgbClr val="000849"/>
                </a:solidFill>
              </a:rPr>
              <a:t>research</a:t>
            </a:r>
            <a:r>
              <a:rPr lang="nb-NO" dirty="0" smtClean="0">
                <a:solidFill>
                  <a:srgbClr val="000849"/>
                </a:solidFill>
              </a:rPr>
              <a:t> data</a:t>
            </a:r>
            <a:endParaRPr lang="nb-NO" dirty="0">
              <a:solidFill>
                <a:srgbClr val="000849"/>
              </a:solidFill>
            </a:endParaRPr>
          </a:p>
        </p:txBody>
      </p:sp>
      <p:sp>
        <p:nvSpPr>
          <p:cNvPr id="3" name="Content Placeholder 2"/>
          <p:cNvSpPr>
            <a:spLocks noGrp="1"/>
          </p:cNvSpPr>
          <p:nvPr>
            <p:ph idx="1"/>
          </p:nvPr>
        </p:nvSpPr>
        <p:spPr>
          <a:xfrm>
            <a:off x="838200" y="2498725"/>
            <a:ext cx="10515600" cy="4351338"/>
          </a:xfrm>
        </p:spPr>
        <p:txBody>
          <a:bodyPr>
            <a:normAutofit/>
          </a:bodyPr>
          <a:lstStyle/>
          <a:p>
            <a:pPr marL="0" indent="0">
              <a:buNone/>
            </a:pPr>
            <a:r>
              <a:rPr lang="nb-NO" dirty="0" smtClean="0">
                <a:latin typeface="Segoe UI Semilight" panose="020B0402040204020203" pitchFamily="34" charset="0"/>
                <a:cs typeface="Segoe UI Semilight" panose="020B0402040204020203" pitchFamily="34" charset="0"/>
              </a:rPr>
              <a:t>Zoom</a:t>
            </a:r>
          </a:p>
          <a:p>
            <a:pPr marL="0" indent="0">
              <a:buNone/>
            </a:pPr>
            <a:endParaRPr lang="nb-NO" sz="1400" dirty="0" smtClean="0">
              <a:latin typeface="Segoe UI Semilight" panose="020B0402040204020203" pitchFamily="34" charset="0"/>
              <a:cs typeface="Segoe UI Semilight" panose="020B0402040204020203" pitchFamily="34" charset="0"/>
            </a:endParaRPr>
          </a:p>
          <a:p>
            <a:pPr marL="0" indent="0">
              <a:buNone/>
            </a:pPr>
            <a:r>
              <a:rPr lang="nb-NO" dirty="0" err="1" smtClean="0">
                <a:latin typeface="Segoe UI Semilight" panose="020B0402040204020203" pitchFamily="34" charset="0"/>
                <a:cs typeface="Segoe UI Semilight" panose="020B0402040204020203" pitchFamily="34" charset="0"/>
              </a:rPr>
              <a:t>October</a:t>
            </a:r>
            <a:r>
              <a:rPr lang="nb-NO" dirty="0" smtClean="0">
                <a:latin typeface="Segoe UI Semilight" panose="020B0402040204020203" pitchFamily="34" charset="0"/>
                <a:cs typeface="Segoe UI Semilight" panose="020B0402040204020203" pitchFamily="34" charset="0"/>
              </a:rPr>
              <a:t> 27, 2020. 13:00-14:30</a:t>
            </a:r>
          </a:p>
          <a:p>
            <a:pPr marL="0" indent="0">
              <a:buNone/>
            </a:pPr>
            <a:r>
              <a:rPr lang="nb-NO" dirty="0" err="1" smtClean="0">
                <a:latin typeface="Segoe UI Semilight" panose="020B0402040204020203" pitchFamily="34" charset="0"/>
                <a:cs typeface="Segoe UI Semilight" panose="020B0402040204020203" pitchFamily="34" charset="0"/>
              </a:rPr>
              <a:t>University</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of</a:t>
            </a:r>
            <a:r>
              <a:rPr lang="nb-NO" dirty="0" smtClean="0">
                <a:latin typeface="Segoe UI Semilight" panose="020B0402040204020203" pitchFamily="34" charset="0"/>
                <a:cs typeface="Segoe UI Semilight" panose="020B0402040204020203" pitchFamily="34" charset="0"/>
              </a:rPr>
              <a:t> Oslo Library, Research Data Management Group</a:t>
            </a:r>
          </a:p>
          <a:p>
            <a:pPr marL="0" indent="0">
              <a:buNone/>
            </a:pPr>
            <a:endParaRPr lang="nb-NO" sz="1400" dirty="0" smtClean="0">
              <a:latin typeface="Segoe UI Semilight" panose="020B0402040204020203" pitchFamily="34" charset="0"/>
              <a:cs typeface="Segoe UI Semilight" panose="020B0402040204020203" pitchFamily="34" charset="0"/>
            </a:endParaRPr>
          </a:p>
          <a:p>
            <a:pPr marL="0" indent="0">
              <a:buNone/>
            </a:pPr>
            <a:r>
              <a:rPr lang="nb-NO" dirty="0" smtClean="0">
                <a:latin typeface="Segoe UI Semilight" panose="020B0402040204020203" pitchFamily="34" charset="0"/>
                <a:cs typeface="Segoe UI Semilight" panose="020B0402040204020203" pitchFamily="34" charset="0"/>
              </a:rPr>
              <a:t>Host: Edina Pozer (The Science Library)</a:t>
            </a:r>
          </a:p>
          <a:p>
            <a:pPr marL="0" indent="0">
              <a:buNone/>
            </a:pPr>
            <a:r>
              <a:rPr lang="nb-NO" dirty="0" err="1" smtClean="0">
                <a:latin typeface="Segoe UI Semilight" panose="020B0402040204020203" pitchFamily="34" charset="0"/>
                <a:cs typeface="Segoe UI Semilight" panose="020B0402040204020203" pitchFamily="34" charset="0"/>
              </a:rPr>
              <a:t>Facilitators</a:t>
            </a:r>
            <a:r>
              <a:rPr lang="nb-NO" dirty="0" smtClean="0">
                <a:latin typeface="Segoe UI Semilight" panose="020B0402040204020203" pitchFamily="34" charset="0"/>
                <a:cs typeface="Segoe UI Semilight" panose="020B0402040204020203" pitchFamily="34" charset="0"/>
              </a:rPr>
              <a:t>: Elin Stangeland &amp; Ivana Malovic</a:t>
            </a:r>
          </a:p>
          <a:p>
            <a:pPr marL="0" indent="0">
              <a:buNone/>
            </a:pPr>
            <a:endParaRPr lang="nb-NO" sz="1400" dirty="0" smtClean="0">
              <a:latin typeface="Segoe UI Semilight" panose="020B0402040204020203" pitchFamily="34" charset="0"/>
              <a:cs typeface="Segoe UI Semilight" panose="020B0402040204020203" pitchFamily="34" charset="0"/>
            </a:endParaRPr>
          </a:p>
          <a:p>
            <a:pPr marL="0" indent="0">
              <a:buNone/>
            </a:pPr>
            <a:r>
              <a:rPr lang="nb-NO" dirty="0" err="1" smtClean="0">
                <a:latin typeface="Segoe UI Semilight" panose="020B0402040204020203" pitchFamily="34" charset="0"/>
                <a:cs typeface="Segoe UI Semilight" panose="020B0402040204020203" pitchFamily="34" charset="0"/>
              </a:rPr>
              <a:t>Contact</a:t>
            </a:r>
            <a:r>
              <a:rPr lang="nb-NO" dirty="0" smtClean="0">
                <a:latin typeface="Segoe UI Semilight" panose="020B0402040204020203" pitchFamily="34" charset="0"/>
                <a:cs typeface="Segoe UI Semilight" panose="020B0402040204020203" pitchFamily="34" charset="0"/>
              </a:rPr>
              <a:t>: </a:t>
            </a:r>
            <a:r>
              <a:rPr lang="nb-NO" dirty="0" smtClean="0">
                <a:solidFill>
                  <a:srgbClr val="000849"/>
                </a:solidFill>
                <a:latin typeface="Segoe UI Semilight" panose="020B0402040204020203" pitchFamily="34" charset="0"/>
                <a:cs typeface="Segoe UI Semilight" panose="020B0402040204020203" pitchFamily="34" charset="0"/>
              </a:rPr>
              <a:t>research-data@uio.no</a:t>
            </a:r>
            <a:endParaRPr lang="nb-NO" dirty="0">
              <a:solidFill>
                <a:srgbClr val="000849"/>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34208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646" y="2571750"/>
            <a:ext cx="7989810" cy="2424989"/>
          </a:xfrm>
          <a:prstGeom prst="rect">
            <a:avLst/>
          </a:prstGeom>
        </p:spPr>
      </p:pic>
    </p:spTree>
    <p:extLst>
      <p:ext uri="{BB962C8B-B14F-4D97-AF65-F5344CB8AC3E}">
        <p14:creationId xmlns:p14="http://schemas.microsoft.com/office/powerpoint/2010/main" val="2462055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192000" cy="7315200"/>
          </a:xfrm>
          <a:prstGeom prst="rect">
            <a:avLst/>
          </a:prstGeom>
        </p:spPr>
      </p:pic>
      <p:sp>
        <p:nvSpPr>
          <p:cNvPr id="8" name="Rectangle 7"/>
          <p:cNvSpPr/>
          <p:nvPr/>
        </p:nvSpPr>
        <p:spPr>
          <a:xfrm>
            <a:off x="1064622" y="2076994"/>
            <a:ext cx="10110651" cy="947057"/>
          </a:xfrm>
          <a:prstGeom prst="rect">
            <a:avLst/>
          </a:prstGeom>
          <a:solidFill>
            <a:srgbClr val="012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806450" y="463681"/>
            <a:ext cx="10601323" cy="2616199"/>
          </a:xfrm>
        </p:spPr>
        <p:txBody>
          <a:bodyPr>
            <a:normAutofit/>
          </a:bodyPr>
          <a:lstStyle/>
          <a:p>
            <a:r>
              <a:rPr lang="nb-NO" sz="6600" dirty="0" smtClean="0">
                <a:solidFill>
                  <a:schemeClr val="bg1"/>
                </a:solidFill>
              </a:rPr>
              <a:t>File </a:t>
            </a:r>
            <a:r>
              <a:rPr lang="nb-NO" sz="6600" dirty="0" err="1" smtClean="0">
                <a:solidFill>
                  <a:schemeClr val="bg1"/>
                </a:solidFill>
              </a:rPr>
              <a:t>naming</a:t>
            </a:r>
            <a:r>
              <a:rPr lang="nb-NO" sz="6600" dirty="0" smtClean="0">
                <a:solidFill>
                  <a:schemeClr val="bg1"/>
                </a:solidFill>
              </a:rPr>
              <a:t> &amp; Folder </a:t>
            </a:r>
            <a:r>
              <a:rPr lang="nb-NO" sz="6600" dirty="0" err="1" smtClean="0">
                <a:solidFill>
                  <a:schemeClr val="bg1"/>
                </a:solidFill>
              </a:rPr>
              <a:t>structure</a:t>
            </a:r>
            <a:endParaRPr lang="nb-NO" sz="6600" dirty="0">
              <a:solidFill>
                <a:schemeClr val="bg1"/>
              </a:solidFill>
            </a:endParaRPr>
          </a:p>
        </p:txBody>
      </p:sp>
      <p:sp>
        <p:nvSpPr>
          <p:cNvPr id="4" name="TextBox 3"/>
          <p:cNvSpPr txBox="1"/>
          <p:nvPr/>
        </p:nvSpPr>
        <p:spPr>
          <a:xfrm>
            <a:off x="3077308" y="6160477"/>
            <a:ext cx="184731" cy="369332"/>
          </a:xfrm>
          <a:prstGeom prst="rect">
            <a:avLst/>
          </a:prstGeom>
          <a:noFill/>
        </p:spPr>
        <p:txBody>
          <a:bodyPr wrap="none" rtlCol="0">
            <a:spAutoFit/>
          </a:bodyPr>
          <a:lstStyle/>
          <a:p>
            <a:endParaRPr lang="nb-NO" dirty="0"/>
          </a:p>
        </p:txBody>
      </p:sp>
      <p:sp>
        <p:nvSpPr>
          <p:cNvPr id="9" name="TextBox 8"/>
          <p:cNvSpPr txBox="1"/>
          <p:nvPr/>
        </p:nvSpPr>
        <p:spPr>
          <a:xfrm>
            <a:off x="7984712" y="6492334"/>
            <a:ext cx="2321469" cy="261610"/>
          </a:xfrm>
          <a:prstGeom prst="rect">
            <a:avLst/>
          </a:prstGeom>
          <a:noFill/>
        </p:spPr>
        <p:txBody>
          <a:bodyPr wrap="none" rtlCol="0">
            <a:spAutoFit/>
          </a:bodyPr>
          <a:lstStyle/>
          <a:p>
            <a:r>
              <a:rPr lang="en-US" sz="1100" dirty="0" smtClean="0">
                <a:solidFill>
                  <a:schemeClr val="bg1"/>
                </a:solidFill>
              </a:rPr>
              <a:t>Image by </a:t>
            </a:r>
            <a:r>
              <a:rPr lang="en-US" sz="1100" dirty="0" err="1" smtClean="0">
                <a:solidFill>
                  <a:schemeClr val="bg1"/>
                </a:solidFill>
              </a:rPr>
              <a:t>Gerd</a:t>
            </a:r>
            <a:r>
              <a:rPr lang="en-US" sz="1100" dirty="0" smtClean="0">
                <a:solidFill>
                  <a:schemeClr val="bg1"/>
                </a:solidFill>
              </a:rPr>
              <a:t> </a:t>
            </a:r>
            <a:r>
              <a:rPr lang="en-US" sz="1100" dirty="0" err="1" smtClean="0">
                <a:solidFill>
                  <a:schemeClr val="bg1"/>
                </a:solidFill>
              </a:rPr>
              <a:t>Altmann</a:t>
            </a:r>
            <a:r>
              <a:rPr lang="en-US" sz="1100" dirty="0" smtClean="0">
                <a:solidFill>
                  <a:schemeClr val="bg1"/>
                </a:solidFill>
              </a:rPr>
              <a:t> from </a:t>
            </a:r>
            <a:r>
              <a:rPr lang="en-US" sz="1100" dirty="0" err="1" smtClean="0">
                <a:solidFill>
                  <a:schemeClr val="bg1"/>
                </a:solidFill>
              </a:rPr>
              <a:t>Pixabay</a:t>
            </a:r>
            <a:endParaRPr lang="nb-NO" sz="1100" dirty="0">
              <a:solidFill>
                <a:schemeClr val="bg1"/>
              </a:solidFill>
            </a:endParaRPr>
          </a:p>
        </p:txBody>
      </p:sp>
    </p:spTree>
    <p:extLst>
      <p:ext uri="{BB962C8B-B14F-4D97-AF65-F5344CB8AC3E}">
        <p14:creationId xmlns:p14="http://schemas.microsoft.com/office/powerpoint/2010/main" val="3406144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rgbClr val="000849"/>
                </a:solidFill>
              </a:rPr>
              <a:t>File </a:t>
            </a:r>
            <a:r>
              <a:rPr lang="nb-NO" dirty="0" err="1" smtClean="0">
                <a:solidFill>
                  <a:srgbClr val="000849"/>
                </a:solidFill>
              </a:rPr>
              <a:t>naming</a:t>
            </a:r>
            <a:r>
              <a:rPr lang="nb-NO" dirty="0" smtClean="0">
                <a:solidFill>
                  <a:srgbClr val="000849"/>
                </a:solidFill>
              </a:rPr>
              <a:t> &amp; Folder </a:t>
            </a:r>
            <a:r>
              <a:rPr lang="nb-NO" dirty="0" err="1" smtClean="0">
                <a:solidFill>
                  <a:srgbClr val="000849"/>
                </a:solidFill>
              </a:rPr>
              <a:t>structure</a:t>
            </a:r>
            <a:endParaRPr lang="nb-NO" dirty="0"/>
          </a:p>
        </p:txBody>
      </p:sp>
      <p:sp>
        <p:nvSpPr>
          <p:cNvPr id="3" name="Content Placeholder 2"/>
          <p:cNvSpPr>
            <a:spLocks noGrp="1"/>
          </p:cNvSpPr>
          <p:nvPr>
            <p:ph idx="1"/>
          </p:nvPr>
        </p:nvSpPr>
        <p:spPr>
          <a:xfrm>
            <a:off x="838200" y="2504894"/>
            <a:ext cx="10515600" cy="4351338"/>
          </a:xfrm>
        </p:spPr>
        <p:txBody>
          <a:bodyPr/>
          <a:lstStyle/>
          <a:p>
            <a:pPr>
              <a:lnSpc>
                <a:spcPct val="100000"/>
              </a:lnSpc>
            </a:pPr>
            <a:r>
              <a:rPr lang="en-US" dirty="0">
                <a:latin typeface="Segoe UI Semilight" panose="020B0402040204020203" pitchFamily="34" charset="0"/>
                <a:cs typeface="Segoe UI Semilight" panose="020B0402040204020203" pitchFamily="34" charset="0"/>
              </a:rPr>
              <a:t>Structuring your data files in folders is important for making it easier to locate and </a:t>
            </a:r>
            <a:r>
              <a:rPr lang="en-US" dirty="0" err="1">
                <a:latin typeface="Segoe UI Semilight" panose="020B0402040204020203" pitchFamily="34" charset="0"/>
                <a:cs typeface="Segoe UI Semilight" panose="020B0402040204020203" pitchFamily="34" charset="0"/>
              </a:rPr>
              <a:t>organise</a:t>
            </a:r>
            <a:r>
              <a:rPr lang="en-US" dirty="0">
                <a:latin typeface="Segoe UI Semilight" panose="020B0402040204020203" pitchFamily="34" charset="0"/>
                <a:cs typeface="Segoe UI Semilight" panose="020B0402040204020203" pitchFamily="34" charset="0"/>
              </a:rPr>
              <a:t> files and versions. A proper folder structure is especially needed when collaborating with </a:t>
            </a:r>
            <a:r>
              <a:rPr lang="en-US" dirty="0" smtClean="0">
                <a:latin typeface="Segoe UI Semilight" panose="020B0402040204020203" pitchFamily="34" charset="0"/>
                <a:cs typeface="Segoe UI Semilight" panose="020B0402040204020203" pitchFamily="34" charset="0"/>
              </a:rPr>
              <a:t>others.</a:t>
            </a:r>
          </a:p>
          <a:p>
            <a:pPr>
              <a:lnSpc>
                <a:spcPct val="100000"/>
              </a:lnSpc>
            </a:pPr>
            <a:endParaRPr lang="en-US" dirty="0">
              <a:latin typeface="Segoe UI Semilight" panose="020B0402040204020203" pitchFamily="34" charset="0"/>
              <a:cs typeface="Segoe UI Semilight" panose="020B0402040204020203" pitchFamily="34" charset="0"/>
            </a:endParaRPr>
          </a:p>
          <a:p>
            <a:pPr>
              <a:lnSpc>
                <a:spcPct val="100000"/>
              </a:lnSpc>
            </a:pPr>
            <a:r>
              <a:rPr lang="en-US" dirty="0" smtClean="0">
                <a:latin typeface="Segoe UI Semilight" panose="020B0402040204020203" pitchFamily="34" charset="0"/>
                <a:cs typeface="Segoe UI Semilight" panose="020B0402040204020203" pitchFamily="34" charset="0"/>
              </a:rPr>
              <a:t>The </a:t>
            </a:r>
            <a:r>
              <a:rPr lang="en-US" dirty="0">
                <a:latin typeface="Segoe UI Semilight" panose="020B0402040204020203" pitchFamily="34" charset="0"/>
                <a:cs typeface="Segoe UI Semilight" panose="020B0402040204020203" pitchFamily="34" charset="0"/>
              </a:rPr>
              <a:t>decision on how to </a:t>
            </a:r>
            <a:r>
              <a:rPr lang="en-US" dirty="0" err="1">
                <a:latin typeface="Segoe UI Semilight" panose="020B0402040204020203" pitchFamily="34" charset="0"/>
                <a:cs typeface="Segoe UI Semilight" panose="020B0402040204020203" pitchFamily="34" charset="0"/>
              </a:rPr>
              <a:t>organise</a:t>
            </a:r>
            <a:r>
              <a:rPr lang="en-US" dirty="0">
                <a:latin typeface="Segoe UI Semilight" panose="020B0402040204020203" pitchFamily="34" charset="0"/>
                <a:cs typeface="Segoe UI Semilight" panose="020B0402040204020203" pitchFamily="34" charset="0"/>
              </a:rPr>
              <a:t> your data files depends on the plan and </a:t>
            </a:r>
            <a:r>
              <a:rPr lang="en-US" dirty="0" err="1">
                <a:latin typeface="Segoe UI Semilight" panose="020B0402040204020203" pitchFamily="34" charset="0"/>
                <a:cs typeface="Segoe UI Semilight" panose="020B0402040204020203" pitchFamily="34" charset="0"/>
              </a:rPr>
              <a:t>organisation</a:t>
            </a:r>
            <a:r>
              <a:rPr lang="en-US" dirty="0">
                <a:latin typeface="Segoe UI Semilight" panose="020B0402040204020203" pitchFamily="34" charset="0"/>
                <a:cs typeface="Segoe UI Semilight" panose="020B0402040204020203" pitchFamily="34" charset="0"/>
              </a:rPr>
              <a:t> of the study. All material relevant to the data should be entered into the data folders, including detailed information on the data collection and data processing procedures.</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535112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42106" y="541143"/>
            <a:ext cx="7060473" cy="9336545"/>
            <a:chOff x="2090057" y="913447"/>
            <a:chExt cx="7060473" cy="9336545"/>
          </a:xfrm>
        </p:grpSpPr>
        <p:pic>
          <p:nvPicPr>
            <p:cNvPr id="4" name="Picture 3"/>
            <p:cNvPicPr>
              <a:picLocks noChangeAspect="1"/>
            </p:cNvPicPr>
            <p:nvPr/>
          </p:nvPicPr>
          <p:blipFill rotWithShape="1">
            <a:blip r:embed="rId2"/>
            <a:srcRect r="75910"/>
            <a:stretch/>
          </p:blipFill>
          <p:spPr>
            <a:xfrm>
              <a:off x="2153193" y="913447"/>
              <a:ext cx="6997337" cy="9336545"/>
            </a:xfrm>
            <a:prstGeom prst="rect">
              <a:avLst/>
            </a:prstGeom>
          </p:spPr>
        </p:pic>
        <p:sp>
          <p:nvSpPr>
            <p:cNvPr id="6" name="Rectangle 5"/>
            <p:cNvSpPr/>
            <p:nvPr/>
          </p:nvSpPr>
          <p:spPr>
            <a:xfrm>
              <a:off x="2090057" y="2913018"/>
              <a:ext cx="1169126" cy="3089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p:cNvSpPr/>
            <p:nvPr/>
          </p:nvSpPr>
          <p:spPr>
            <a:xfrm>
              <a:off x="2468880" y="2403566"/>
              <a:ext cx="790303" cy="267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 name="Content Placeholder 2"/>
          <p:cNvSpPr>
            <a:spLocks noGrp="1"/>
          </p:cNvSpPr>
          <p:nvPr>
            <p:ph idx="1"/>
          </p:nvPr>
        </p:nvSpPr>
        <p:spPr>
          <a:xfrm>
            <a:off x="576943" y="6244046"/>
            <a:ext cx="11538857" cy="618710"/>
          </a:xfrm>
        </p:spPr>
        <p:txBody>
          <a:bodyPr/>
          <a:lstStyle/>
          <a:p>
            <a:pPr marL="0" indent="0">
              <a:buNone/>
            </a:pPr>
            <a:r>
              <a:rPr lang="en-US" dirty="0">
                <a:latin typeface="Segoe UI Semilight" panose="020B0402040204020203" pitchFamily="34" charset="0"/>
                <a:cs typeface="Segoe UI Semilight" panose="020B0402040204020203" pitchFamily="34" charset="0"/>
              </a:rPr>
              <a:t>Example of a research project </a:t>
            </a:r>
            <a:r>
              <a:rPr lang="en-US" b="1" dirty="0">
                <a:solidFill>
                  <a:srgbClr val="012257"/>
                </a:solidFill>
                <a:latin typeface="Segoe UI Semilight" panose="020B0402040204020203" pitchFamily="34" charset="0"/>
                <a:cs typeface="Segoe UI Semilight" panose="020B0402040204020203" pitchFamily="34" charset="0"/>
              </a:rPr>
              <a:t>without</a:t>
            </a:r>
            <a:r>
              <a:rPr lang="en-US" dirty="0">
                <a:latin typeface="Segoe UI Semilight" panose="020B0402040204020203" pitchFamily="34" charset="0"/>
                <a:cs typeface="Segoe UI Semilight" panose="020B0402040204020203" pitchFamily="34" charset="0"/>
              </a:rPr>
              <a:t> a data file structure – </a:t>
            </a:r>
            <a:r>
              <a:rPr lang="en-US" dirty="0" smtClean="0">
                <a:latin typeface="Segoe UI Semilight" panose="020B0402040204020203" pitchFamily="34" charset="0"/>
                <a:cs typeface="Segoe UI Semilight" panose="020B0402040204020203" pitchFamily="34" charset="0"/>
              </a:rPr>
              <a:t>Edina </a:t>
            </a:r>
            <a:r>
              <a:rPr lang="en-US" dirty="0" err="1">
                <a:latin typeface="Segoe UI Semilight" panose="020B0402040204020203" pitchFamily="34" charset="0"/>
                <a:cs typeface="Segoe UI Semilight" panose="020B0402040204020203" pitchFamily="34" charset="0"/>
              </a:rPr>
              <a:t>P</a:t>
            </a:r>
            <a:r>
              <a:rPr lang="en-US" dirty="0" err="1" smtClean="0">
                <a:latin typeface="Segoe UI Semilight" panose="020B0402040204020203" pitchFamily="34" charset="0"/>
                <a:cs typeface="Segoe UI Semilight" panose="020B0402040204020203" pitchFamily="34" charset="0"/>
              </a:rPr>
              <a:t>ózer</a:t>
            </a:r>
            <a:r>
              <a:rPr lang="en-US" dirty="0" smtClean="0">
                <a:latin typeface="Segoe UI Semilight" panose="020B0402040204020203" pitchFamily="34" charset="0"/>
                <a:cs typeface="Segoe UI Semilight" panose="020B0402040204020203" pitchFamily="34" charset="0"/>
              </a:rPr>
              <a:t> ©</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105052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012257"/>
                </a:solidFill>
              </a:rPr>
              <a:t>How </a:t>
            </a:r>
            <a:r>
              <a:rPr lang="nb-NO" dirty="0" smtClean="0">
                <a:solidFill>
                  <a:srgbClr val="012257"/>
                </a:solidFill>
              </a:rPr>
              <a:t>it </a:t>
            </a:r>
            <a:r>
              <a:rPr lang="nb-NO" dirty="0" err="1" smtClean="0">
                <a:solidFill>
                  <a:srgbClr val="012257"/>
                </a:solidFill>
              </a:rPr>
              <a:t>could</a:t>
            </a:r>
            <a:r>
              <a:rPr lang="nb-NO" dirty="0" smtClean="0">
                <a:solidFill>
                  <a:srgbClr val="012257"/>
                </a:solidFill>
              </a:rPr>
              <a:t> </a:t>
            </a:r>
            <a:r>
              <a:rPr lang="nb-NO" dirty="0" err="1" smtClean="0">
                <a:solidFill>
                  <a:srgbClr val="012257"/>
                </a:solidFill>
              </a:rPr>
              <a:t>look</a:t>
            </a:r>
            <a:r>
              <a:rPr lang="nb-NO" dirty="0" smtClean="0">
                <a:solidFill>
                  <a:srgbClr val="012257"/>
                </a:solidFill>
              </a:rPr>
              <a:t> like</a:t>
            </a:r>
            <a:endParaRPr lang="nb-NO" dirty="0">
              <a:solidFill>
                <a:srgbClr val="012257"/>
              </a:solidFill>
            </a:endParaRPr>
          </a:p>
        </p:txBody>
      </p:sp>
      <p:grpSp>
        <p:nvGrpSpPr>
          <p:cNvPr id="17" name="Group 16"/>
          <p:cNvGrpSpPr/>
          <p:nvPr/>
        </p:nvGrpSpPr>
        <p:grpSpPr>
          <a:xfrm>
            <a:off x="2539432" y="2347800"/>
            <a:ext cx="9721458" cy="2992320"/>
            <a:chOff x="1238155" y="2347800"/>
            <a:chExt cx="9721458" cy="2992320"/>
          </a:xfrm>
        </p:grpSpPr>
        <p:pic>
          <p:nvPicPr>
            <p:cNvPr id="4" name="Picture 3"/>
            <p:cNvPicPr>
              <a:picLocks noChangeAspect="1"/>
            </p:cNvPicPr>
            <p:nvPr/>
          </p:nvPicPr>
          <p:blipFill rotWithShape="1">
            <a:blip r:embed="rId2"/>
            <a:srcRect l="8668" t="32506" r="50269" b="28171"/>
            <a:stretch/>
          </p:blipFill>
          <p:spPr>
            <a:xfrm>
              <a:off x="1238155" y="2347800"/>
              <a:ext cx="9721458" cy="2992320"/>
            </a:xfrm>
            <a:prstGeom prst="rect">
              <a:avLst/>
            </a:prstGeom>
          </p:spPr>
        </p:pic>
        <p:sp>
          <p:nvSpPr>
            <p:cNvPr id="10" name="Rectangle 9"/>
            <p:cNvSpPr/>
            <p:nvPr/>
          </p:nvSpPr>
          <p:spPr>
            <a:xfrm>
              <a:off x="1238155" y="4420143"/>
              <a:ext cx="352520" cy="36909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p:cNvCxnSpPr/>
            <p:nvPr/>
          </p:nvCxnSpPr>
          <p:spPr>
            <a:xfrm flipH="1">
              <a:off x="1356212" y="4338809"/>
              <a:ext cx="1" cy="471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873373" y="6207360"/>
            <a:ext cx="10404229" cy="584775"/>
          </a:xfrm>
          <a:prstGeom prst="rect">
            <a:avLst/>
          </a:prstGeom>
          <a:noFill/>
        </p:spPr>
        <p:txBody>
          <a:bodyPr wrap="square" rtlCol="0">
            <a:spAutoFit/>
          </a:bodyPr>
          <a:lstStyle/>
          <a:p>
            <a:r>
              <a:rPr lang="en-US" sz="1600" dirty="0">
                <a:latin typeface="Segoe UI Semilight" panose="020B0402040204020203" pitchFamily="34" charset="0"/>
                <a:cs typeface="Segoe UI Semilight" panose="020B0402040204020203" pitchFamily="34" charset="0"/>
              </a:rPr>
              <a:t>R</a:t>
            </a:r>
            <a:r>
              <a:rPr lang="en-US" sz="1600" dirty="0" smtClean="0">
                <a:latin typeface="Segoe UI Semilight" panose="020B0402040204020203" pitchFamily="34" charset="0"/>
                <a:cs typeface="Segoe UI Semilight" panose="020B0402040204020203" pitchFamily="34" charset="0"/>
              </a:rPr>
              <a:t>esearch </a:t>
            </a:r>
            <a:r>
              <a:rPr lang="en-US" sz="1600" dirty="0">
                <a:latin typeface="Segoe UI Semilight" panose="020B0402040204020203" pitchFamily="34" charset="0"/>
                <a:cs typeface="Segoe UI Semilight" panose="020B0402040204020203" pitchFamily="34" charset="0"/>
              </a:rPr>
              <a:t>project with a proper data file </a:t>
            </a:r>
            <a:r>
              <a:rPr lang="en-US" sz="1600" dirty="0" smtClean="0">
                <a:latin typeface="Segoe UI Semilight" panose="020B0402040204020203" pitchFamily="34" charset="0"/>
                <a:cs typeface="Segoe UI Semilight" panose="020B0402040204020203" pitchFamily="34" charset="0"/>
              </a:rPr>
              <a:t>structure. Image </a:t>
            </a:r>
            <a:r>
              <a:rPr lang="en-US" sz="1600" dirty="0">
                <a:latin typeface="Segoe UI Semilight" panose="020B0402040204020203" pitchFamily="34" charset="0"/>
                <a:cs typeface="Segoe UI Semilight" panose="020B0402040204020203" pitchFamily="34" charset="0"/>
              </a:rPr>
              <a:t>taken from </a:t>
            </a:r>
            <a:r>
              <a:rPr lang="en-US" sz="1600" dirty="0" err="1">
                <a:latin typeface="Segoe UI Semilight" panose="020B0402040204020203" pitchFamily="34" charset="0"/>
                <a:cs typeface="Segoe UI Semilight" panose="020B0402040204020203" pitchFamily="34" charset="0"/>
              </a:rPr>
              <a:t>CodeRefinery</a:t>
            </a:r>
            <a:r>
              <a:rPr lang="en-US" sz="1600" dirty="0">
                <a:latin typeface="Segoe UI Semilight" panose="020B0402040204020203" pitchFamily="34" charset="0"/>
                <a:cs typeface="Segoe UI Semilight" panose="020B0402040204020203" pitchFamily="34" charset="0"/>
              </a:rPr>
              <a:t>, Lesson on Reproducible Research</a:t>
            </a:r>
            <a:r>
              <a:rPr lang="en-US" sz="1600" dirty="0" smtClean="0">
                <a:latin typeface="Segoe UI Semilight" panose="020B0402040204020203" pitchFamily="34" charset="0"/>
                <a:cs typeface="Segoe UI Semilight" panose="020B0402040204020203" pitchFamily="34" charset="0"/>
              </a:rPr>
              <a:t>.</a:t>
            </a:r>
          </a:p>
          <a:p>
            <a:r>
              <a:rPr lang="en-US" sz="1600" dirty="0" smtClean="0">
                <a:latin typeface="Segoe UI Semilight" panose="020B0402040204020203" pitchFamily="34" charset="0"/>
                <a:cs typeface="Segoe UI Semilight" panose="020B0402040204020203" pitchFamily="34" charset="0"/>
                <a:hlinkClick r:id="rId3"/>
              </a:rPr>
              <a:t>https</a:t>
            </a:r>
            <a:r>
              <a:rPr lang="en-US" sz="1600" dirty="0">
                <a:latin typeface="Segoe UI Semilight" panose="020B0402040204020203" pitchFamily="34" charset="0"/>
                <a:cs typeface="Segoe UI Semilight" panose="020B0402040204020203" pitchFamily="34" charset="0"/>
                <a:hlinkClick r:id="rId3"/>
              </a:rPr>
              <a:t>://coderefinery.github.io/reproducible-research/02-organizing-projects</a:t>
            </a:r>
            <a:r>
              <a:rPr lang="en-US" sz="1600" dirty="0" smtClean="0">
                <a:latin typeface="Segoe UI Semilight" panose="020B0402040204020203" pitchFamily="34" charset="0"/>
                <a:cs typeface="Segoe UI Semilight" panose="020B0402040204020203" pitchFamily="34" charset="0"/>
                <a:hlinkClick r:id="rId3"/>
              </a:rPr>
              <a:t>/</a:t>
            </a:r>
            <a:r>
              <a:rPr lang="en-US" sz="1600" dirty="0" smtClean="0">
                <a:latin typeface="Segoe UI Semilight" panose="020B0402040204020203" pitchFamily="34" charset="0"/>
                <a:cs typeface="Segoe UI Semilight" panose="020B0402040204020203" pitchFamily="34" charset="0"/>
              </a:rPr>
              <a:t>. Shared </a:t>
            </a:r>
            <a:r>
              <a:rPr lang="en-US" sz="1600" dirty="0">
                <a:latin typeface="Segoe UI Semilight" panose="020B0402040204020203" pitchFamily="34" charset="0"/>
                <a:cs typeface="Segoe UI Semilight" panose="020B0402040204020203" pitchFamily="34" charset="0"/>
              </a:rPr>
              <a:t>under CC-BY 4.0.</a:t>
            </a:r>
            <a:endParaRPr lang="nb-NO" sz="1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655348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rgbClr val="012257"/>
                </a:solidFill>
              </a:rPr>
              <a:t>Naming</a:t>
            </a:r>
            <a:r>
              <a:rPr lang="nb-NO" dirty="0" smtClean="0">
                <a:solidFill>
                  <a:srgbClr val="012257"/>
                </a:solidFill>
              </a:rPr>
              <a:t> </a:t>
            </a:r>
            <a:r>
              <a:rPr lang="nb-NO" dirty="0" err="1" smtClean="0">
                <a:solidFill>
                  <a:srgbClr val="012257"/>
                </a:solidFill>
              </a:rPr>
              <a:t>conventions</a:t>
            </a:r>
            <a:endParaRPr lang="nb-NO" dirty="0">
              <a:solidFill>
                <a:srgbClr val="012257"/>
              </a:solidFill>
            </a:endParaRPr>
          </a:p>
        </p:txBody>
      </p:sp>
      <p:sp>
        <p:nvSpPr>
          <p:cNvPr id="3" name="Content Placeholder 2"/>
          <p:cNvSpPr>
            <a:spLocks noGrp="1"/>
          </p:cNvSpPr>
          <p:nvPr>
            <p:ph idx="1"/>
          </p:nvPr>
        </p:nvSpPr>
        <p:spPr>
          <a:xfrm>
            <a:off x="838200" y="2511427"/>
            <a:ext cx="10515600" cy="4351338"/>
          </a:xfrm>
        </p:spPr>
        <p:txBody>
          <a:bodyPr/>
          <a:lstStyle/>
          <a:p>
            <a:pPr marL="271145" indent="-224790">
              <a:lnSpc>
                <a:spcPct val="100000"/>
              </a:lnSpc>
              <a:spcBef>
                <a:spcPts val="500"/>
              </a:spcBef>
            </a:pPr>
            <a:r>
              <a:rPr lang="nb-NO" dirty="0">
                <a:latin typeface="Segoe UI Semilight" panose="020B0402040204020203" pitchFamily="34" charset="0"/>
                <a:ea typeface="+mn-lt"/>
                <a:cs typeface="Segoe UI Semilight" panose="020B0402040204020203" pitchFamily="34" charset="0"/>
              </a:rPr>
              <a:t>Short </a:t>
            </a:r>
            <a:r>
              <a:rPr lang="nb-NO" dirty="0" err="1">
                <a:latin typeface="Segoe UI Semilight" panose="020B0402040204020203" pitchFamily="34" charset="0"/>
                <a:ea typeface="+mn-lt"/>
                <a:cs typeface="Segoe UI Semilight" panose="020B0402040204020203" pitchFamily="34" charset="0"/>
              </a:rPr>
              <a:t>names</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but</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long</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enough</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that</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they</a:t>
            </a:r>
            <a:r>
              <a:rPr lang="nb-NO" dirty="0">
                <a:latin typeface="Segoe UI Semilight" panose="020B0402040204020203" pitchFamily="34" charset="0"/>
                <a:ea typeface="+mn-lt"/>
                <a:cs typeface="Segoe UI Semilight" panose="020B0402040204020203" pitchFamily="34" charset="0"/>
              </a:rPr>
              <a:t> still make </a:t>
            </a:r>
            <a:r>
              <a:rPr lang="nb-NO" dirty="0" err="1">
                <a:latin typeface="Segoe UI Semilight" panose="020B0402040204020203" pitchFamily="34" charset="0"/>
                <a:ea typeface="+mn-lt"/>
                <a:cs typeface="Segoe UI Semilight" panose="020B0402040204020203" pitchFamily="34" charset="0"/>
              </a:rPr>
              <a:t>sense</a:t>
            </a:r>
            <a:endParaRPr lang="nb-NO" dirty="0">
              <a:latin typeface="Segoe UI Semilight" panose="020B0402040204020203" pitchFamily="34" charset="0"/>
              <a:ea typeface="+mn-lt"/>
              <a:cs typeface="Segoe UI Semilight" panose="020B0402040204020203" pitchFamily="34" charset="0"/>
            </a:endParaRPr>
          </a:p>
          <a:p>
            <a:pPr marL="271145" indent="-224790">
              <a:lnSpc>
                <a:spcPct val="100000"/>
              </a:lnSpc>
              <a:spcBef>
                <a:spcPts val="500"/>
              </a:spcBef>
            </a:pPr>
            <a:r>
              <a:rPr lang="nb-NO" dirty="0">
                <a:latin typeface="Segoe UI Semilight" panose="020B0402040204020203" pitchFamily="34" charset="0"/>
                <a:ea typeface="+mn-lt"/>
                <a:cs typeface="Segoe UI Semilight" panose="020B0402040204020203" pitchFamily="34" charset="0"/>
              </a:rPr>
              <a:t>The most general info first, </a:t>
            </a:r>
            <a:r>
              <a:rPr lang="nb-NO" dirty="0" err="1">
                <a:latin typeface="Segoe UI Semilight" panose="020B0402040204020203" pitchFamily="34" charset="0"/>
                <a:ea typeface="+mn-lt"/>
                <a:cs typeface="Segoe UI Semilight" panose="020B0402040204020203" pitchFamily="34" charset="0"/>
              </a:rPr>
              <a:t>then</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add</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details</a:t>
            </a:r>
            <a:r>
              <a:rPr lang="nb-NO" dirty="0">
                <a:latin typeface="Segoe UI Semilight" panose="020B0402040204020203" pitchFamily="34" charset="0"/>
                <a:ea typeface="+mn-lt"/>
                <a:cs typeface="Segoe UI Semilight" panose="020B0402040204020203" pitchFamily="34" charset="0"/>
              </a:rPr>
              <a:t> to </a:t>
            </a:r>
            <a:r>
              <a:rPr lang="nb-NO" dirty="0" err="1">
                <a:latin typeface="Segoe UI Semilight" panose="020B0402040204020203" pitchFamily="34" charset="0"/>
                <a:ea typeface="+mn-lt"/>
                <a:cs typeface="Segoe UI Semilight" panose="020B0402040204020203" pitchFamily="34" charset="0"/>
              </a:rPr>
              <a:t>the</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name</a:t>
            </a:r>
            <a:endParaRPr lang="nb-NO" dirty="0">
              <a:latin typeface="Segoe UI Semilight" panose="020B0402040204020203" pitchFamily="34" charset="0"/>
              <a:ea typeface="+mn-lt"/>
              <a:cs typeface="Segoe UI Semilight" panose="020B0402040204020203" pitchFamily="34" charset="0"/>
            </a:endParaRPr>
          </a:p>
          <a:p>
            <a:pPr marL="271145" indent="-224790">
              <a:lnSpc>
                <a:spcPct val="100000"/>
              </a:lnSpc>
              <a:spcBef>
                <a:spcPts val="500"/>
              </a:spcBef>
            </a:pPr>
            <a:r>
              <a:rPr lang="nb-NO" dirty="0" err="1" smtClean="0">
                <a:latin typeface="Segoe UI Semilight" panose="020B0402040204020203" pitchFamily="34" charset="0"/>
                <a:ea typeface="+mn-lt"/>
                <a:cs typeface="Segoe UI Semilight" panose="020B0402040204020203" pitchFamily="34" charset="0"/>
              </a:rPr>
              <a:t>Underscore</a:t>
            </a:r>
            <a:r>
              <a:rPr lang="nb-NO" dirty="0" smtClean="0">
                <a:latin typeface="Segoe UI Semilight" panose="020B0402040204020203" pitchFamily="34" charset="0"/>
                <a:ea typeface="+mn-lt"/>
                <a:cs typeface="Segoe UI Semilight" panose="020B0402040204020203" pitchFamily="34" charset="0"/>
              </a:rPr>
              <a:t> </a:t>
            </a:r>
            <a:r>
              <a:rPr lang="nb-NO" dirty="0">
                <a:latin typeface="Segoe UI Semilight" panose="020B0402040204020203" pitchFamily="34" charset="0"/>
                <a:ea typeface="+mn-lt"/>
                <a:cs typeface="Segoe UI Semilight" panose="020B0402040204020203" pitchFamily="34" charset="0"/>
              </a:rPr>
              <a:t>to separate </a:t>
            </a:r>
            <a:r>
              <a:rPr lang="nb-NO" dirty="0" err="1">
                <a:latin typeface="Segoe UI Semilight" panose="020B0402040204020203" pitchFamily="34" charset="0"/>
                <a:ea typeface="+mn-lt"/>
                <a:cs typeface="Segoe UI Semilight" panose="020B0402040204020203" pitchFamily="34" charset="0"/>
              </a:rPr>
              <a:t>words</a:t>
            </a:r>
            <a:r>
              <a:rPr lang="nb-NO" dirty="0">
                <a:latin typeface="Segoe UI Semilight" panose="020B0402040204020203" pitchFamily="34" charset="0"/>
                <a:ea typeface="+mn-lt"/>
                <a:cs typeface="Segoe UI Semilight" panose="020B0402040204020203" pitchFamily="34" charset="0"/>
              </a:rPr>
              <a:t>, NEVER EVER </a:t>
            </a:r>
            <a:r>
              <a:rPr lang="nb-NO" dirty="0" err="1">
                <a:latin typeface="Segoe UI Semilight" panose="020B0402040204020203" pitchFamily="34" charset="0"/>
                <a:ea typeface="+mn-lt"/>
                <a:cs typeface="Segoe UI Semilight" panose="020B0402040204020203" pitchFamily="34" charset="0"/>
              </a:rPr>
              <a:t>EVER</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use</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space</a:t>
            </a:r>
            <a:r>
              <a:rPr lang="nb-NO" dirty="0">
                <a:latin typeface="Segoe UI Semilight" panose="020B0402040204020203" pitchFamily="34" charset="0"/>
                <a:ea typeface="+mn-lt"/>
                <a:cs typeface="Segoe UI Semilight" panose="020B0402040204020203" pitchFamily="34" charset="0"/>
              </a:rPr>
              <a:t> in file </a:t>
            </a:r>
            <a:r>
              <a:rPr lang="nb-NO" dirty="0" err="1">
                <a:latin typeface="Segoe UI Semilight" panose="020B0402040204020203" pitchFamily="34" charset="0"/>
                <a:ea typeface="+mn-lt"/>
                <a:cs typeface="Segoe UI Semilight" panose="020B0402040204020203" pitchFamily="34" charset="0"/>
              </a:rPr>
              <a:t>names</a:t>
            </a:r>
            <a:r>
              <a:rPr lang="nb-NO" dirty="0">
                <a:latin typeface="Segoe UI Semilight" panose="020B0402040204020203" pitchFamily="34" charset="0"/>
                <a:ea typeface="+mn-lt"/>
                <a:cs typeface="Segoe UI Semilight" panose="020B0402040204020203" pitchFamily="34" charset="0"/>
              </a:rPr>
              <a:t>!</a:t>
            </a:r>
            <a:endParaRPr lang="en-US" dirty="0">
              <a:latin typeface="Segoe UI Semilight" panose="020B0402040204020203" pitchFamily="34" charset="0"/>
              <a:ea typeface="+mn-lt"/>
              <a:cs typeface="Segoe UI Semilight" panose="020B0402040204020203" pitchFamily="34" charset="0"/>
            </a:endParaRPr>
          </a:p>
          <a:p>
            <a:pPr marL="271145" indent="-224790">
              <a:lnSpc>
                <a:spcPct val="100000"/>
              </a:lnSpc>
              <a:spcBef>
                <a:spcPts val="500"/>
              </a:spcBef>
            </a:pPr>
            <a:r>
              <a:rPr lang="nb-NO" dirty="0" err="1">
                <a:latin typeface="Segoe UI Semilight" panose="020B0402040204020203" pitchFamily="34" charset="0"/>
                <a:ea typeface="+mn-lt"/>
                <a:cs typeface="Segoe UI Semilight" panose="020B0402040204020203" pitchFamily="34" charset="0"/>
              </a:rPr>
              <a:t>Dates</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backwards</a:t>
            </a:r>
            <a:r>
              <a:rPr lang="nb-NO" dirty="0">
                <a:latin typeface="Segoe UI Semilight" panose="020B0402040204020203" pitchFamily="34" charset="0"/>
                <a:ea typeface="+mn-lt"/>
                <a:cs typeface="Segoe UI Semilight" panose="020B0402040204020203" pitchFamily="34" charset="0"/>
              </a:rPr>
              <a:t> (YYYYMMDD)</a:t>
            </a:r>
            <a:endParaRPr lang="en-US" dirty="0">
              <a:latin typeface="Segoe UI Semilight" panose="020B0402040204020203" pitchFamily="34" charset="0"/>
              <a:ea typeface="+mn-lt"/>
              <a:cs typeface="Segoe UI Semilight" panose="020B0402040204020203" pitchFamily="34" charset="0"/>
            </a:endParaRPr>
          </a:p>
          <a:p>
            <a:pPr marL="271145" indent="-224790">
              <a:lnSpc>
                <a:spcPct val="100000"/>
              </a:lnSpc>
              <a:spcBef>
                <a:spcPts val="500"/>
              </a:spcBef>
            </a:pPr>
            <a:r>
              <a:rPr lang="nb-NO" dirty="0" err="1">
                <a:latin typeface="Segoe UI Semilight" panose="020B0402040204020203" pitchFamily="34" charset="0"/>
                <a:ea typeface="+mn-lt"/>
                <a:cs typeface="Segoe UI Semilight" panose="020B0402040204020203" pitchFamily="34" charset="0"/>
              </a:rPr>
              <a:t>Numbers</a:t>
            </a:r>
            <a:r>
              <a:rPr lang="nb-NO" dirty="0">
                <a:latin typeface="Segoe UI Semilight" panose="020B0402040204020203" pitchFamily="34" charset="0"/>
                <a:ea typeface="+mn-lt"/>
                <a:cs typeface="Segoe UI Semilight" panose="020B0402040204020203" pitchFamily="34" charset="0"/>
              </a:rPr>
              <a:t> (e.g. </a:t>
            </a:r>
            <a:r>
              <a:rPr lang="nb-NO" dirty="0" err="1">
                <a:latin typeface="Segoe UI Semilight" panose="020B0402040204020203" pitchFamily="34" charset="0"/>
                <a:ea typeface="+mn-lt"/>
                <a:cs typeface="Segoe UI Semilight" panose="020B0402040204020203" pitchFamily="34" charset="0"/>
              </a:rPr>
              <a:t>version</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number</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should</a:t>
            </a:r>
            <a:r>
              <a:rPr lang="nb-NO" dirty="0">
                <a:latin typeface="Segoe UI Semilight" panose="020B0402040204020203" pitchFamily="34" charset="0"/>
                <a:ea typeface="+mn-lt"/>
                <a:cs typeface="Segoe UI Semilight" panose="020B0402040204020203" pitchFamily="34" charset="0"/>
              </a:rPr>
              <a:t> have </a:t>
            </a:r>
            <a:r>
              <a:rPr lang="nb-NO" dirty="0" err="1">
                <a:latin typeface="Segoe UI Semilight" panose="020B0402040204020203" pitchFamily="34" charset="0"/>
                <a:ea typeface="+mn-lt"/>
                <a:cs typeface="Segoe UI Semilight" panose="020B0402040204020203" pitchFamily="34" charset="0"/>
              </a:rPr>
              <a:t>the</a:t>
            </a:r>
            <a:r>
              <a:rPr lang="nb-NO" dirty="0">
                <a:latin typeface="Segoe UI Semilight" panose="020B0402040204020203" pitchFamily="34" charset="0"/>
                <a:ea typeface="+mn-lt"/>
                <a:cs typeface="Segoe UI Semilight" panose="020B0402040204020203" pitchFamily="34" charset="0"/>
              </a:rPr>
              <a:t> same </a:t>
            </a:r>
            <a:r>
              <a:rPr lang="nb-NO" dirty="0" err="1">
                <a:latin typeface="Segoe UI Semilight" panose="020B0402040204020203" pitchFamily="34" charset="0"/>
                <a:ea typeface="+mn-lt"/>
                <a:cs typeface="Segoe UI Semilight" panose="020B0402040204020203" pitchFamily="34" charset="0"/>
              </a:rPr>
              <a:t>number</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of</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digits</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use</a:t>
            </a:r>
            <a:r>
              <a:rPr lang="nb-NO" dirty="0">
                <a:latin typeface="Segoe UI Semilight" panose="020B0402040204020203" pitchFamily="34" charset="0"/>
                <a:ea typeface="+mn-lt"/>
                <a:cs typeface="Segoe UI Semilight" panose="020B0402040204020203" pitchFamily="34" charset="0"/>
              </a:rPr>
              <a:t> e.g. 01, not just 1.</a:t>
            </a:r>
            <a:endParaRPr lang="en-US" dirty="0">
              <a:latin typeface="Segoe UI Semilight" panose="020B0402040204020203" pitchFamily="34" charset="0"/>
              <a:ea typeface="+mn-lt"/>
              <a:cs typeface="Segoe UI Semilight" panose="020B0402040204020203" pitchFamily="34" charset="0"/>
            </a:endParaRPr>
          </a:p>
          <a:p>
            <a:pPr marL="271145" indent="-224790">
              <a:lnSpc>
                <a:spcPct val="100000"/>
              </a:lnSpc>
              <a:spcBef>
                <a:spcPts val="500"/>
              </a:spcBef>
            </a:pPr>
            <a:r>
              <a:rPr lang="nb-NO" dirty="0">
                <a:latin typeface="Segoe UI Semilight" panose="020B0402040204020203" pitchFamily="34" charset="0"/>
                <a:ea typeface="+mn-lt"/>
                <a:cs typeface="Segoe UI Semilight" panose="020B0402040204020203" pitchFamily="34" charset="0"/>
              </a:rPr>
              <a:t>Version </a:t>
            </a:r>
            <a:r>
              <a:rPr lang="nb-NO" dirty="0" err="1">
                <a:latin typeface="Segoe UI Semilight" panose="020B0402040204020203" pitchFamily="34" charset="0"/>
                <a:ea typeface="+mn-lt"/>
                <a:cs typeface="Segoe UI Semilight" panose="020B0402040204020203" pitchFamily="34" charset="0"/>
              </a:rPr>
              <a:t>number</a:t>
            </a:r>
            <a:r>
              <a:rPr lang="nb-NO" dirty="0">
                <a:latin typeface="Segoe UI Semilight" panose="020B0402040204020203" pitchFamily="34" charset="0"/>
                <a:ea typeface="+mn-lt"/>
                <a:cs typeface="Segoe UI Semilight" panose="020B0402040204020203" pitchFamily="34" charset="0"/>
              </a:rPr>
              <a:t> at </a:t>
            </a:r>
            <a:r>
              <a:rPr lang="nb-NO" dirty="0" err="1">
                <a:latin typeface="Segoe UI Semilight" panose="020B0402040204020203" pitchFamily="34" charset="0"/>
                <a:ea typeface="+mn-lt"/>
                <a:cs typeface="Segoe UI Semilight" panose="020B0402040204020203" pitchFamily="34" charset="0"/>
              </a:rPr>
              <a:t>the</a:t>
            </a:r>
            <a:r>
              <a:rPr lang="nb-NO" dirty="0">
                <a:latin typeface="Segoe UI Semilight" panose="020B0402040204020203" pitchFamily="34" charset="0"/>
                <a:ea typeface="+mn-lt"/>
                <a:cs typeface="Segoe UI Semilight" panose="020B0402040204020203" pitchFamily="34" charset="0"/>
              </a:rPr>
              <a:t> </a:t>
            </a:r>
            <a:r>
              <a:rPr lang="nb-NO" dirty="0" smtClean="0">
                <a:latin typeface="Segoe UI Semilight" panose="020B0402040204020203" pitchFamily="34" charset="0"/>
                <a:ea typeface="+mn-lt"/>
                <a:cs typeface="Segoe UI Semilight" panose="020B0402040204020203" pitchFamily="34" charset="0"/>
              </a:rPr>
              <a:t>end</a:t>
            </a:r>
            <a:endParaRPr lang="en-US" dirty="0">
              <a:latin typeface="Segoe UI Semilight" panose="020B0402040204020203" pitchFamily="34" charset="0"/>
              <a:ea typeface="+mn-lt"/>
              <a:cs typeface="Segoe UI Semilight" panose="020B0402040204020203" pitchFamily="34" charset="0"/>
            </a:endParaRPr>
          </a:p>
        </p:txBody>
      </p:sp>
    </p:spTree>
    <p:extLst>
      <p:ext uri="{BB962C8B-B14F-4D97-AF65-F5344CB8AC3E}">
        <p14:creationId xmlns:p14="http://schemas.microsoft.com/office/powerpoint/2010/main" val="2129381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CF9F3F29-2E47-874E-8F09-673588F78C5E}"/>
              </a:ext>
            </a:extLst>
          </p:cNvPr>
          <p:cNvPicPr>
            <a:picLocks noChangeAspect="1"/>
          </p:cNvPicPr>
          <p:nvPr/>
        </p:nvPicPr>
        <p:blipFill>
          <a:blip r:embed="rId2"/>
          <a:stretch>
            <a:fillRect/>
          </a:stretch>
        </p:blipFill>
        <p:spPr>
          <a:xfrm>
            <a:off x="4490751" y="765259"/>
            <a:ext cx="3210497" cy="5332920"/>
          </a:xfrm>
          <a:prstGeom prst="rect">
            <a:avLst/>
          </a:prstGeom>
        </p:spPr>
      </p:pic>
    </p:spTree>
    <p:extLst>
      <p:ext uri="{BB962C8B-B14F-4D97-AF65-F5344CB8AC3E}">
        <p14:creationId xmlns:p14="http://schemas.microsoft.com/office/powerpoint/2010/main" val="90538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959" y="365125"/>
            <a:ext cx="11384280" cy="1325563"/>
          </a:xfrm>
        </p:spPr>
        <p:txBody>
          <a:bodyPr>
            <a:normAutofit/>
          </a:bodyPr>
          <a:lstStyle/>
          <a:p>
            <a:r>
              <a:rPr lang="nb-NO" sz="3600" dirty="0" err="1" smtClean="0">
                <a:solidFill>
                  <a:srgbClr val="012257"/>
                </a:solidFill>
              </a:rPr>
              <a:t>Avoid</a:t>
            </a:r>
            <a:r>
              <a:rPr lang="nb-NO" sz="3600" dirty="0" smtClean="0">
                <a:solidFill>
                  <a:srgbClr val="012257"/>
                </a:solidFill>
              </a:rPr>
              <a:t> </a:t>
            </a:r>
            <a:r>
              <a:rPr lang="nb-NO" sz="3600" dirty="0" err="1" smtClean="0">
                <a:solidFill>
                  <a:srgbClr val="012257"/>
                </a:solidFill>
              </a:rPr>
              <a:t>using</a:t>
            </a:r>
            <a:r>
              <a:rPr lang="nb-NO" sz="3600" dirty="0" smtClean="0">
                <a:solidFill>
                  <a:srgbClr val="012257"/>
                </a:solidFill>
              </a:rPr>
              <a:t> </a:t>
            </a:r>
            <a:r>
              <a:rPr lang="nb-NO" sz="3600" dirty="0" err="1" smtClean="0">
                <a:solidFill>
                  <a:srgbClr val="012257"/>
                </a:solidFill>
              </a:rPr>
              <a:t>the</a:t>
            </a:r>
            <a:r>
              <a:rPr lang="nb-NO" sz="3600" dirty="0" smtClean="0">
                <a:solidFill>
                  <a:srgbClr val="012257"/>
                </a:solidFill>
              </a:rPr>
              <a:t> </a:t>
            </a:r>
            <a:r>
              <a:rPr lang="nb-NO" sz="3600" dirty="0" err="1" smtClean="0">
                <a:solidFill>
                  <a:srgbClr val="012257"/>
                </a:solidFill>
              </a:rPr>
              <a:t>following</a:t>
            </a:r>
            <a:r>
              <a:rPr lang="nb-NO" sz="3600" dirty="0" smtClean="0">
                <a:solidFill>
                  <a:srgbClr val="012257"/>
                </a:solidFill>
              </a:rPr>
              <a:t> </a:t>
            </a:r>
            <a:r>
              <a:rPr lang="nb-NO" sz="3600" dirty="0" err="1" smtClean="0">
                <a:solidFill>
                  <a:srgbClr val="012257"/>
                </a:solidFill>
              </a:rPr>
              <a:t>characters</a:t>
            </a:r>
            <a:r>
              <a:rPr lang="nb-NO" sz="3600" dirty="0" smtClean="0">
                <a:solidFill>
                  <a:srgbClr val="012257"/>
                </a:solidFill>
              </a:rPr>
              <a:t> in Folder and File </a:t>
            </a:r>
            <a:r>
              <a:rPr lang="nb-NO" sz="3600" dirty="0" err="1" smtClean="0">
                <a:solidFill>
                  <a:srgbClr val="012257"/>
                </a:solidFill>
              </a:rPr>
              <a:t>names</a:t>
            </a:r>
            <a:endParaRPr lang="nb-NO" sz="4000" dirty="0">
              <a:solidFill>
                <a:srgbClr val="012257"/>
              </a:solidFill>
            </a:endParaRPr>
          </a:p>
        </p:txBody>
      </p:sp>
      <p:sp>
        <p:nvSpPr>
          <p:cNvPr id="3" name="Content Placeholder 2"/>
          <p:cNvSpPr>
            <a:spLocks noGrp="1"/>
          </p:cNvSpPr>
          <p:nvPr>
            <p:ph idx="1"/>
          </p:nvPr>
        </p:nvSpPr>
        <p:spPr>
          <a:xfrm>
            <a:off x="931816" y="2498354"/>
            <a:ext cx="3329515" cy="4351338"/>
          </a:xfrm>
        </p:spPr>
        <p:txBody>
          <a:bodyPr/>
          <a:lstStyle/>
          <a:p>
            <a:pPr marL="0" indent="0">
              <a:lnSpc>
                <a:spcPct val="100000"/>
              </a:lnSpc>
              <a:buNone/>
            </a:pP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pound</a:t>
            </a:r>
            <a:endParaRPr lang="nb-NO" dirty="0" smtClean="0">
              <a:latin typeface="Segoe UI Semilight" panose="020B0402040204020203" pitchFamily="34" charset="0"/>
              <a:cs typeface="Segoe UI Semilight" panose="020B0402040204020203" pitchFamily="34" charset="0"/>
            </a:endParaRPr>
          </a:p>
          <a:p>
            <a:pPr marL="0" indent="0">
              <a:lnSpc>
                <a:spcPct val="100000"/>
              </a:lnSpc>
              <a:buNone/>
            </a:pP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percent</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smtClean="0">
                <a:latin typeface="Segoe UI Semilight" panose="020B0402040204020203" pitchFamily="34" charset="0"/>
                <a:cs typeface="Segoe UI Semilight" panose="020B0402040204020203" pitchFamily="34" charset="0"/>
              </a:rPr>
              <a:t>&amp;  ampersand</a:t>
            </a:r>
          </a:p>
          <a:p>
            <a:pPr marL="0" indent="0">
              <a:lnSpc>
                <a:spcPct val="100000"/>
              </a:lnSpc>
              <a:buNone/>
            </a:pPr>
            <a:r>
              <a:rPr lang="nb-NO" dirty="0" smtClean="0">
                <a:latin typeface="Segoe UI Semilight" panose="020B0402040204020203" pitchFamily="34" charset="0"/>
                <a:cs typeface="Segoe UI Semilight" panose="020B0402040204020203" pitchFamily="34" charset="0"/>
              </a:rPr>
              <a:t>\   back </a:t>
            </a:r>
            <a:r>
              <a:rPr lang="nb-NO" dirty="0" err="1" smtClean="0">
                <a:latin typeface="Segoe UI Semilight" panose="020B0402040204020203" pitchFamily="34" charset="0"/>
                <a:cs typeface="Segoe UI Semilight" panose="020B0402040204020203" pitchFamily="34" charset="0"/>
              </a:rPr>
              <a:t>slash</a:t>
            </a:r>
            <a:endParaRPr lang="nb-NO" dirty="0" smtClean="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   </a:t>
            </a:r>
            <a:r>
              <a:rPr lang="nb-NO" dirty="0" smtClean="0">
                <a:latin typeface="Segoe UI Semilight" panose="020B0402040204020203" pitchFamily="34" charset="0"/>
                <a:cs typeface="Segoe UI Semilight" panose="020B0402040204020203" pitchFamily="34" charset="0"/>
              </a:rPr>
              <a:t>dollar </a:t>
            </a:r>
            <a:r>
              <a:rPr lang="nb-NO" dirty="0" err="1">
                <a:latin typeface="Segoe UI Semilight" panose="020B0402040204020203" pitchFamily="34" charset="0"/>
                <a:cs typeface="Segoe UI Semilight" panose="020B0402040204020203" pitchFamily="34" charset="0"/>
              </a:rPr>
              <a:t>sign</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exclamation</a:t>
            </a:r>
            <a:r>
              <a:rPr lang="nb-NO" dirty="0" smtClean="0">
                <a:latin typeface="Segoe UI Semilight" panose="020B0402040204020203" pitchFamily="34" charset="0"/>
                <a:cs typeface="Segoe UI Semilight" panose="020B0402040204020203" pitchFamily="34" charset="0"/>
              </a:rPr>
              <a:t> </a:t>
            </a:r>
            <a:r>
              <a:rPr lang="nb-NO" dirty="0" err="1">
                <a:latin typeface="Segoe UI Semilight" panose="020B0402040204020203" pitchFamily="34" charset="0"/>
                <a:cs typeface="Segoe UI Semilight" panose="020B0402040204020203" pitchFamily="34" charset="0"/>
              </a:rPr>
              <a:t>point</a:t>
            </a:r>
            <a:endParaRPr lang="nb-NO" dirty="0">
              <a:latin typeface="Segoe UI Semilight" panose="020B0402040204020203" pitchFamily="34" charset="0"/>
              <a:cs typeface="Segoe UI Semilight" panose="020B0402040204020203" pitchFamily="34" charset="0"/>
            </a:endParaRPr>
          </a:p>
          <a:p>
            <a:pPr marL="0" indent="0">
              <a:buNone/>
            </a:pPr>
            <a:endParaRPr lang="nb-NO" dirty="0" smtClean="0"/>
          </a:p>
        </p:txBody>
      </p:sp>
      <p:sp>
        <p:nvSpPr>
          <p:cNvPr id="7" name="Content Placeholder 2"/>
          <p:cNvSpPr txBox="1">
            <a:spLocks/>
          </p:cNvSpPr>
          <p:nvPr/>
        </p:nvSpPr>
        <p:spPr>
          <a:xfrm>
            <a:off x="4362677" y="2495330"/>
            <a:ext cx="36165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dirty="0">
                <a:latin typeface="Segoe UI Semilight" panose="020B0402040204020203" pitchFamily="34" charset="0"/>
                <a:cs typeface="Segoe UI Semilight" panose="020B0402040204020203" pitchFamily="34" charset="0"/>
              </a:rPr>
              <a:t>&lt;   </a:t>
            </a:r>
            <a:r>
              <a:rPr lang="nb-NO" dirty="0" err="1">
                <a:latin typeface="Segoe UI Semilight" panose="020B0402040204020203" pitchFamily="34" charset="0"/>
                <a:cs typeface="Segoe UI Semilight" panose="020B0402040204020203" pitchFamily="34" charset="0"/>
              </a:rPr>
              <a:t>left</a:t>
            </a:r>
            <a:r>
              <a:rPr lang="nb-NO" dirty="0">
                <a:latin typeface="Segoe UI Semilight" panose="020B0402040204020203" pitchFamily="34" charset="0"/>
                <a:cs typeface="Segoe UI Semilight" panose="020B0402040204020203" pitchFamily="34" charset="0"/>
              </a:rPr>
              <a:t> angle </a:t>
            </a:r>
            <a:r>
              <a:rPr lang="nb-NO" dirty="0" err="1">
                <a:latin typeface="Segoe UI Semilight" panose="020B0402040204020203" pitchFamily="34" charset="0"/>
                <a:cs typeface="Segoe UI Semilight" panose="020B0402040204020203" pitchFamily="34" charset="0"/>
              </a:rPr>
              <a:t>bracket</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&gt;   right angle </a:t>
            </a:r>
            <a:r>
              <a:rPr lang="nb-NO" dirty="0" err="1">
                <a:latin typeface="Segoe UI Semilight" panose="020B0402040204020203" pitchFamily="34" charset="0"/>
                <a:cs typeface="Segoe UI Semilight" panose="020B0402040204020203" pitchFamily="34" charset="0"/>
              </a:rPr>
              <a:t>bracket</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   forward </a:t>
            </a:r>
            <a:r>
              <a:rPr lang="nb-NO" dirty="0" err="1">
                <a:latin typeface="Segoe UI Semilight" panose="020B0402040204020203" pitchFamily="34" charset="0"/>
                <a:cs typeface="Segoe UI Semilight" panose="020B0402040204020203" pitchFamily="34" charset="0"/>
              </a:rPr>
              <a:t>slash</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     blank </a:t>
            </a:r>
            <a:r>
              <a:rPr lang="nb-NO" dirty="0" err="1">
                <a:latin typeface="Segoe UI Semilight" panose="020B0402040204020203" pitchFamily="34" charset="0"/>
                <a:cs typeface="Segoe UI Semilight" panose="020B0402040204020203" pitchFamily="34" charset="0"/>
              </a:rPr>
              <a:t>spaces</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   single </a:t>
            </a:r>
            <a:r>
              <a:rPr lang="nb-NO" dirty="0" err="1">
                <a:latin typeface="Segoe UI Semilight" panose="020B0402040204020203" pitchFamily="34" charset="0"/>
                <a:cs typeface="Segoe UI Semilight" panose="020B0402040204020203" pitchFamily="34" charset="0"/>
              </a:rPr>
              <a:t>quotes</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   double </a:t>
            </a:r>
            <a:r>
              <a:rPr lang="nb-NO" dirty="0" err="1">
                <a:latin typeface="Segoe UI Semilight" panose="020B0402040204020203" pitchFamily="34" charset="0"/>
                <a:cs typeface="Segoe UI Semilight" panose="020B0402040204020203" pitchFamily="34" charset="0"/>
              </a:rPr>
              <a:t>quotes</a:t>
            </a:r>
            <a:endParaRPr lang="nb-NO" dirty="0">
              <a:latin typeface="Segoe UI Semilight" panose="020B0402040204020203" pitchFamily="34" charset="0"/>
              <a:cs typeface="Segoe UI Semilight" panose="020B0402040204020203" pitchFamily="34" charset="0"/>
            </a:endParaRPr>
          </a:p>
          <a:p>
            <a:pPr marL="0" indent="0">
              <a:buNone/>
            </a:pPr>
            <a:endParaRPr lang="nb-NO" dirty="0"/>
          </a:p>
        </p:txBody>
      </p:sp>
      <p:sp>
        <p:nvSpPr>
          <p:cNvPr id="8" name="Content Placeholder 2"/>
          <p:cNvSpPr txBox="1">
            <a:spLocks/>
          </p:cNvSpPr>
          <p:nvPr/>
        </p:nvSpPr>
        <p:spPr>
          <a:xfrm>
            <a:off x="8068896" y="2493161"/>
            <a:ext cx="337282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dirty="0">
                <a:latin typeface="Segoe UI Semilight" panose="020B0402040204020203" pitchFamily="34" charset="0"/>
                <a:cs typeface="Segoe UI Semilight" panose="020B0402040204020203" pitchFamily="34" charset="0"/>
              </a:rPr>
              <a:t>{   </a:t>
            </a:r>
            <a:r>
              <a:rPr lang="nb-NO" dirty="0" err="1">
                <a:latin typeface="Segoe UI Semilight" panose="020B0402040204020203" pitchFamily="34" charset="0"/>
                <a:cs typeface="Segoe UI Semilight" panose="020B0402040204020203" pitchFamily="34" charset="0"/>
              </a:rPr>
              <a:t>left</a:t>
            </a:r>
            <a:r>
              <a:rPr lang="nb-NO" dirty="0">
                <a:latin typeface="Segoe UI Semilight" panose="020B0402040204020203" pitchFamily="34" charset="0"/>
                <a:cs typeface="Segoe UI Semilight" panose="020B0402040204020203" pitchFamily="34" charset="0"/>
              </a:rPr>
              <a:t> </a:t>
            </a:r>
            <a:r>
              <a:rPr lang="nb-NO" dirty="0" err="1">
                <a:latin typeface="Segoe UI Semilight" panose="020B0402040204020203" pitchFamily="34" charset="0"/>
                <a:cs typeface="Segoe UI Semilight" panose="020B0402040204020203" pitchFamily="34" charset="0"/>
              </a:rPr>
              <a:t>curly</a:t>
            </a:r>
            <a:r>
              <a:rPr lang="nb-NO" dirty="0">
                <a:latin typeface="Segoe UI Semilight" panose="020B0402040204020203" pitchFamily="34" charset="0"/>
                <a:cs typeface="Segoe UI Semilight" panose="020B0402040204020203" pitchFamily="34" charset="0"/>
              </a:rPr>
              <a:t> </a:t>
            </a:r>
            <a:r>
              <a:rPr lang="nb-NO" dirty="0" err="1">
                <a:latin typeface="Segoe UI Semilight" panose="020B0402040204020203" pitchFamily="34" charset="0"/>
                <a:cs typeface="Segoe UI Semilight" panose="020B0402040204020203" pitchFamily="34" charset="0"/>
              </a:rPr>
              <a:t>bracket</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   right </a:t>
            </a:r>
            <a:r>
              <a:rPr lang="nb-NO" dirty="0" err="1">
                <a:latin typeface="Segoe UI Semilight" panose="020B0402040204020203" pitchFamily="34" charset="0"/>
                <a:cs typeface="Segoe UI Semilight" panose="020B0402040204020203" pitchFamily="34" charset="0"/>
              </a:rPr>
              <a:t>curly</a:t>
            </a:r>
            <a:r>
              <a:rPr lang="nb-NO" dirty="0">
                <a:latin typeface="Segoe UI Semilight" panose="020B0402040204020203" pitchFamily="34" charset="0"/>
                <a:cs typeface="Segoe UI Semilight" panose="020B0402040204020203" pitchFamily="34" charset="0"/>
              </a:rPr>
              <a:t> </a:t>
            </a:r>
            <a:r>
              <a:rPr lang="nb-NO" dirty="0" err="1">
                <a:latin typeface="Segoe UI Semilight" panose="020B0402040204020203" pitchFamily="34" charset="0"/>
                <a:cs typeface="Segoe UI Semilight" panose="020B0402040204020203" pitchFamily="34" charset="0"/>
              </a:rPr>
              <a:t>bracket</a:t>
            </a:r>
            <a:endParaRPr lang="nb-NO" dirty="0">
              <a:latin typeface="Segoe UI Semilight" panose="020B0402040204020203" pitchFamily="34" charset="0"/>
              <a:cs typeface="Segoe UI Semilight" panose="020B0402040204020203" pitchFamily="34" charset="0"/>
            </a:endParaRPr>
          </a:p>
          <a:p>
            <a:pPr marL="0" indent="0">
              <a:lnSpc>
                <a:spcPct val="100000"/>
              </a:lnSpc>
              <a:buNone/>
            </a:pPr>
            <a:r>
              <a:rPr lang="nb-NO" dirty="0">
                <a:latin typeface="Segoe UI Semilight" panose="020B0402040204020203" pitchFamily="34" charset="0"/>
                <a:cs typeface="Segoe UI Semilight" panose="020B0402040204020203" pitchFamily="34" charset="0"/>
              </a:rPr>
              <a:t>*   asterisk</a:t>
            </a:r>
          </a:p>
          <a:p>
            <a:pPr marL="0" indent="0">
              <a:lnSpc>
                <a:spcPct val="100000"/>
              </a:lnSpc>
              <a:buNone/>
            </a:pPr>
            <a:r>
              <a:rPr lang="nb-NO" dirty="0">
                <a:latin typeface="Segoe UI Semilight" panose="020B0402040204020203" pitchFamily="34" charset="0"/>
                <a:cs typeface="Segoe UI Semilight" panose="020B0402040204020203" pitchFamily="34" charset="0"/>
              </a:rPr>
              <a:t>?   </a:t>
            </a:r>
            <a:r>
              <a:rPr lang="nb-NO" dirty="0" err="1">
                <a:latin typeface="Segoe UI Semilight" panose="020B0402040204020203" pitchFamily="34" charset="0"/>
                <a:cs typeface="Segoe UI Semilight" panose="020B0402040204020203" pitchFamily="34" charset="0"/>
              </a:rPr>
              <a:t>question</a:t>
            </a:r>
            <a:r>
              <a:rPr lang="nb-NO" dirty="0">
                <a:latin typeface="Segoe UI Semilight" panose="020B0402040204020203" pitchFamily="34" charset="0"/>
                <a:cs typeface="Segoe UI Semilight" panose="020B0402040204020203" pitchFamily="34" charset="0"/>
              </a:rPr>
              <a:t> mark</a:t>
            </a:r>
          </a:p>
          <a:p>
            <a:pPr marL="0" indent="0">
              <a:lnSpc>
                <a:spcPct val="100000"/>
              </a:lnSpc>
              <a:buNone/>
            </a:pPr>
            <a:r>
              <a:rPr lang="nb-NO" dirty="0">
                <a:latin typeface="Segoe UI Semilight" panose="020B0402040204020203" pitchFamily="34" charset="0"/>
                <a:cs typeface="Segoe UI Semilight" panose="020B0402040204020203" pitchFamily="34" charset="0"/>
              </a:rPr>
              <a:t>=   </a:t>
            </a:r>
            <a:r>
              <a:rPr lang="nb-NO" dirty="0" err="1">
                <a:latin typeface="Segoe UI Semilight" panose="020B0402040204020203" pitchFamily="34" charset="0"/>
                <a:cs typeface="Segoe UI Semilight" panose="020B0402040204020203" pitchFamily="34" charset="0"/>
              </a:rPr>
              <a:t>equal</a:t>
            </a:r>
            <a:r>
              <a:rPr lang="nb-NO" dirty="0">
                <a:latin typeface="Segoe UI Semilight" panose="020B0402040204020203" pitchFamily="34" charset="0"/>
                <a:cs typeface="Segoe UI Semilight" panose="020B0402040204020203" pitchFamily="34" charset="0"/>
              </a:rPr>
              <a:t> </a:t>
            </a:r>
            <a:r>
              <a:rPr lang="nb-NO" dirty="0" err="1">
                <a:latin typeface="Segoe UI Semilight" panose="020B0402040204020203" pitchFamily="34" charset="0"/>
                <a:cs typeface="Segoe UI Semilight" panose="020B0402040204020203" pitchFamily="34" charset="0"/>
              </a:rPr>
              <a:t>sign</a:t>
            </a:r>
            <a:endParaRPr lang="nb-NO" dirty="0">
              <a:latin typeface="Segoe UI Semilight" panose="020B0402040204020203" pitchFamily="34" charset="0"/>
              <a:cs typeface="Segoe UI Semilight" panose="020B0402040204020203" pitchFamily="34" charset="0"/>
            </a:endParaRPr>
          </a:p>
          <a:p>
            <a:pPr marL="0" indent="0">
              <a:buNone/>
            </a:pPr>
            <a:endParaRPr lang="nb-NO" dirty="0"/>
          </a:p>
        </p:txBody>
      </p:sp>
    </p:spTree>
    <p:extLst>
      <p:ext uri="{BB962C8B-B14F-4D97-AF65-F5344CB8AC3E}">
        <p14:creationId xmlns:p14="http://schemas.microsoft.com/office/powerpoint/2010/main" val="3246980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12257"/>
                </a:solidFill>
              </a:rPr>
              <a:t>Also, keep these rules in mind</a:t>
            </a:r>
            <a:endParaRPr lang="nb-NO" dirty="0">
              <a:solidFill>
                <a:srgbClr val="012257"/>
              </a:solidFill>
            </a:endParaRPr>
          </a:p>
        </p:txBody>
      </p:sp>
      <p:sp>
        <p:nvSpPr>
          <p:cNvPr id="3" name="Content Placeholder 2"/>
          <p:cNvSpPr>
            <a:spLocks noGrp="1"/>
          </p:cNvSpPr>
          <p:nvPr>
            <p:ph idx="1"/>
          </p:nvPr>
        </p:nvSpPr>
        <p:spPr>
          <a:xfrm>
            <a:off x="838200" y="2504886"/>
            <a:ext cx="10515600" cy="4351338"/>
          </a:xfrm>
        </p:spPr>
        <p:txBody>
          <a:bodyPr/>
          <a:lstStyle/>
          <a:p>
            <a:r>
              <a:rPr lang="en-US" dirty="0" smtClean="0">
                <a:latin typeface="Segoe UI Semilight" panose="020B0402040204020203" pitchFamily="34" charset="0"/>
                <a:cs typeface="Segoe UI Semilight" panose="020B0402040204020203" pitchFamily="34" charset="0"/>
              </a:rPr>
              <a:t>Don’t </a:t>
            </a:r>
            <a:r>
              <a:rPr lang="en-US" dirty="0">
                <a:latin typeface="Segoe UI Semilight" panose="020B0402040204020203" pitchFamily="34" charset="0"/>
                <a:cs typeface="Segoe UI Semilight" panose="020B0402040204020203" pitchFamily="34" charset="0"/>
              </a:rPr>
              <a:t>start or end your filename with a space, period, hyphen, or </a:t>
            </a:r>
            <a:r>
              <a:rPr lang="en-US" dirty="0" smtClean="0">
                <a:latin typeface="Segoe UI Semilight" panose="020B0402040204020203" pitchFamily="34" charset="0"/>
                <a:cs typeface="Segoe UI Semilight" panose="020B0402040204020203" pitchFamily="34" charset="0"/>
              </a:rPr>
              <a:t>underline</a:t>
            </a:r>
          </a:p>
          <a:p>
            <a:endParaRPr lang="en-US" dirty="0">
              <a:latin typeface="Segoe UI Semilight" panose="020B0402040204020203" pitchFamily="34" charset="0"/>
              <a:cs typeface="Segoe UI Semilight" panose="020B0402040204020203" pitchFamily="34" charset="0"/>
            </a:endParaRPr>
          </a:p>
          <a:p>
            <a:r>
              <a:rPr lang="en-US" dirty="0" smtClean="0">
                <a:latin typeface="Segoe UI Semilight" panose="020B0402040204020203" pitchFamily="34" charset="0"/>
                <a:cs typeface="Segoe UI Semilight" panose="020B0402040204020203" pitchFamily="34" charset="0"/>
              </a:rPr>
              <a:t>Keep </a:t>
            </a:r>
            <a:r>
              <a:rPr lang="en-US" dirty="0">
                <a:latin typeface="Segoe UI Semilight" panose="020B0402040204020203" pitchFamily="34" charset="0"/>
                <a:cs typeface="Segoe UI Semilight" panose="020B0402040204020203" pitchFamily="34" charset="0"/>
              </a:rPr>
              <a:t>your filenames to a reasonable </a:t>
            </a:r>
            <a:r>
              <a:rPr lang="en-US" dirty="0" smtClean="0">
                <a:latin typeface="Segoe UI Semilight" panose="020B0402040204020203" pitchFamily="34" charset="0"/>
                <a:cs typeface="Segoe UI Semilight" panose="020B0402040204020203" pitchFamily="34" charset="0"/>
              </a:rPr>
              <a:t>length</a:t>
            </a:r>
          </a:p>
          <a:p>
            <a:endParaRPr lang="en-US" dirty="0">
              <a:latin typeface="Segoe UI Semilight" panose="020B0402040204020203" pitchFamily="34" charset="0"/>
              <a:cs typeface="Segoe UI Semilight" panose="020B0402040204020203" pitchFamily="34" charset="0"/>
            </a:endParaRPr>
          </a:p>
          <a:p>
            <a:r>
              <a:rPr lang="en-US" dirty="0" smtClean="0">
                <a:latin typeface="Segoe UI Semilight" panose="020B0402040204020203" pitchFamily="34" charset="0"/>
                <a:cs typeface="Segoe UI Semilight" panose="020B0402040204020203" pitchFamily="34" charset="0"/>
              </a:rPr>
              <a:t>Most </a:t>
            </a:r>
            <a:r>
              <a:rPr lang="en-US" dirty="0">
                <a:latin typeface="Segoe UI Semilight" panose="020B0402040204020203" pitchFamily="34" charset="0"/>
                <a:cs typeface="Segoe UI Semilight" panose="020B0402040204020203" pitchFamily="34" charset="0"/>
              </a:rPr>
              <a:t>operating systems are case sensitive; always use lowercase</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228200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rgbClr val="012257"/>
                </a:solidFill>
              </a:rPr>
              <a:t>Tidy</a:t>
            </a:r>
            <a:r>
              <a:rPr lang="nb-NO" dirty="0" smtClean="0">
                <a:solidFill>
                  <a:srgbClr val="012257"/>
                </a:solidFill>
              </a:rPr>
              <a:t> </a:t>
            </a:r>
            <a:r>
              <a:rPr lang="nb-NO" dirty="0" err="1" smtClean="0">
                <a:solidFill>
                  <a:srgbClr val="012257"/>
                </a:solidFill>
              </a:rPr>
              <a:t>every</a:t>
            </a:r>
            <a:r>
              <a:rPr lang="nb-NO" dirty="0" smtClean="0">
                <a:solidFill>
                  <a:srgbClr val="012257"/>
                </a:solidFill>
              </a:rPr>
              <a:t> </a:t>
            </a:r>
            <a:r>
              <a:rPr lang="nb-NO" dirty="0" err="1" smtClean="0">
                <a:solidFill>
                  <a:srgbClr val="012257"/>
                </a:solidFill>
              </a:rPr>
              <a:t>once</a:t>
            </a:r>
            <a:r>
              <a:rPr lang="nb-NO" dirty="0" smtClean="0">
                <a:solidFill>
                  <a:srgbClr val="012257"/>
                </a:solidFill>
              </a:rPr>
              <a:t> in a </a:t>
            </a:r>
            <a:r>
              <a:rPr lang="nb-NO" dirty="0" err="1" smtClean="0">
                <a:solidFill>
                  <a:srgbClr val="012257"/>
                </a:solidFill>
              </a:rPr>
              <a:t>while</a:t>
            </a:r>
            <a:endParaRPr lang="nb-NO" dirty="0">
              <a:solidFill>
                <a:srgbClr val="012257"/>
              </a:solidFill>
            </a:endParaRPr>
          </a:p>
        </p:txBody>
      </p:sp>
      <p:sp>
        <p:nvSpPr>
          <p:cNvPr id="3" name="Content Placeholder 2"/>
          <p:cNvSpPr>
            <a:spLocks noGrp="1"/>
          </p:cNvSpPr>
          <p:nvPr>
            <p:ph idx="1"/>
          </p:nvPr>
        </p:nvSpPr>
        <p:spPr/>
        <p:txBody>
          <a:bodyPr/>
          <a:lstStyle/>
          <a:p>
            <a:endParaRPr lang="nb-NO" dirty="0"/>
          </a:p>
        </p:txBody>
      </p:sp>
      <p:pic>
        <p:nvPicPr>
          <p:cNvPr id="4" name="Picture 7" descr="A screenshot of a cell phone&#10;&#10;Description generated with very high confidence">
            <a:extLst>
              <a:ext uri="{FF2B5EF4-FFF2-40B4-BE49-F238E27FC236}">
                <a16:creationId xmlns:a16="http://schemas.microsoft.com/office/drawing/2014/main" id="{60BA370A-9E24-4B59-8798-18CBFDE759F5}"/>
              </a:ext>
            </a:extLst>
          </p:cNvPr>
          <p:cNvPicPr>
            <a:picLocks noChangeAspect="1"/>
          </p:cNvPicPr>
          <p:nvPr/>
        </p:nvPicPr>
        <p:blipFill>
          <a:blip r:embed="rId2"/>
          <a:stretch>
            <a:fillRect/>
          </a:stretch>
        </p:blipFill>
        <p:spPr>
          <a:xfrm>
            <a:off x="3072156" y="1857396"/>
            <a:ext cx="6047688" cy="4881527"/>
          </a:xfrm>
          <a:prstGeom prst="rect">
            <a:avLst/>
          </a:prstGeom>
        </p:spPr>
      </p:pic>
    </p:spTree>
    <p:extLst>
      <p:ext uri="{BB962C8B-B14F-4D97-AF65-F5344CB8AC3E}">
        <p14:creationId xmlns:p14="http://schemas.microsoft.com/office/powerpoint/2010/main" val="209686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nb-NO" dirty="0" smtClean="0">
                <a:solidFill>
                  <a:srgbClr val="000849"/>
                </a:solidFill>
              </a:rPr>
              <a:t>Organising </a:t>
            </a:r>
            <a:r>
              <a:rPr lang="nb-NO" dirty="0" err="1" smtClean="0">
                <a:solidFill>
                  <a:srgbClr val="000849"/>
                </a:solidFill>
              </a:rPr>
              <a:t>your</a:t>
            </a:r>
            <a:r>
              <a:rPr lang="nb-NO" dirty="0" smtClean="0">
                <a:solidFill>
                  <a:srgbClr val="000849"/>
                </a:solidFill>
              </a:rPr>
              <a:t> </a:t>
            </a:r>
            <a:r>
              <a:rPr lang="nb-NO" dirty="0" err="1" smtClean="0">
                <a:solidFill>
                  <a:srgbClr val="000849"/>
                </a:solidFill>
              </a:rPr>
              <a:t>research</a:t>
            </a:r>
            <a:r>
              <a:rPr lang="nb-NO" dirty="0" smtClean="0">
                <a:solidFill>
                  <a:srgbClr val="000849"/>
                </a:solidFill>
              </a:rPr>
              <a:t> data</a:t>
            </a:r>
            <a:endParaRPr lang="nb-NO" dirty="0">
              <a:solidFill>
                <a:srgbClr val="000849"/>
              </a:solidFill>
            </a:endParaRPr>
          </a:p>
        </p:txBody>
      </p:sp>
      <p:sp>
        <p:nvSpPr>
          <p:cNvPr id="3" name="Content Placeholder 2"/>
          <p:cNvSpPr>
            <a:spLocks noGrp="1"/>
          </p:cNvSpPr>
          <p:nvPr>
            <p:ph idx="1"/>
          </p:nvPr>
        </p:nvSpPr>
        <p:spPr>
          <a:xfrm>
            <a:off x="838200" y="2498725"/>
            <a:ext cx="10515600" cy="4351338"/>
          </a:xfrm>
        </p:spPr>
        <p:txBody>
          <a:bodyPr/>
          <a:lstStyle/>
          <a:p>
            <a:pPr marL="0" indent="0">
              <a:buNone/>
            </a:pPr>
            <a:r>
              <a:rPr lang="nb-NO" dirty="0" smtClean="0">
                <a:latin typeface="Segoe UI Semilight" panose="020B0402040204020203" pitchFamily="34" charset="0"/>
                <a:cs typeface="Segoe UI Semilight" panose="020B0402040204020203" pitchFamily="34" charset="0"/>
              </a:rPr>
              <a:t>Zoom</a:t>
            </a:r>
          </a:p>
          <a:p>
            <a:pPr marL="0" indent="0">
              <a:buNone/>
            </a:pPr>
            <a:endParaRPr lang="nb-NO" dirty="0" smtClean="0">
              <a:latin typeface="Segoe UI Semilight" panose="020B0402040204020203" pitchFamily="34" charset="0"/>
              <a:cs typeface="Segoe UI Semilight" panose="020B0402040204020203" pitchFamily="34" charset="0"/>
            </a:endParaRPr>
          </a:p>
          <a:p>
            <a:pPr marL="0" indent="0">
              <a:buNone/>
            </a:pPr>
            <a:r>
              <a:rPr lang="nb-NO" dirty="0" err="1" smtClean="0">
                <a:latin typeface="Segoe UI Semilight" panose="020B0402040204020203" pitchFamily="34" charset="0"/>
                <a:cs typeface="Segoe UI Semilight" panose="020B0402040204020203" pitchFamily="34" charset="0"/>
              </a:rPr>
              <a:t>Please</a:t>
            </a:r>
            <a:r>
              <a:rPr lang="nb-NO" dirty="0" smtClean="0">
                <a:latin typeface="Segoe UI Semilight" panose="020B0402040204020203" pitchFamily="34" charset="0"/>
                <a:cs typeface="Segoe UI Semilight" panose="020B0402040204020203" pitchFamily="34" charset="0"/>
              </a:rPr>
              <a:t> do </a:t>
            </a:r>
            <a:r>
              <a:rPr lang="nb-NO" dirty="0" err="1" smtClean="0">
                <a:latin typeface="Segoe UI Semilight" panose="020B0402040204020203" pitchFamily="34" charset="0"/>
                <a:cs typeface="Segoe UI Semilight" panose="020B0402040204020203" pitchFamily="34" charset="0"/>
              </a:rPr>
              <a:t>write</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comments</a:t>
            </a:r>
            <a:r>
              <a:rPr lang="nb-NO" dirty="0" smtClean="0">
                <a:latin typeface="Segoe UI Semilight" panose="020B0402040204020203" pitchFamily="34" charset="0"/>
                <a:cs typeface="Segoe UI Semilight" panose="020B0402040204020203" pitchFamily="34" charset="0"/>
              </a:rPr>
              <a:t> and questions in </a:t>
            </a:r>
            <a:r>
              <a:rPr lang="nb-NO" dirty="0" err="1" smtClean="0">
                <a:latin typeface="Segoe UI Semilight" panose="020B0402040204020203" pitchFamily="34" charset="0"/>
                <a:cs typeface="Segoe UI Semilight" panose="020B0402040204020203" pitchFamily="34" charset="0"/>
              </a:rPr>
              <a:t>the</a:t>
            </a:r>
            <a:r>
              <a:rPr lang="nb-NO" dirty="0" smtClean="0">
                <a:latin typeface="Segoe UI Semilight" panose="020B0402040204020203" pitchFamily="34" charset="0"/>
                <a:cs typeface="Segoe UI Semilight" panose="020B0402040204020203" pitchFamily="34" charset="0"/>
              </a:rPr>
              <a:t> Chat!</a:t>
            </a:r>
          </a:p>
          <a:p>
            <a:pPr marL="0" indent="0">
              <a:buNone/>
            </a:pPr>
            <a:endParaRPr lang="nb-NO" dirty="0">
              <a:solidFill>
                <a:srgbClr val="000849"/>
              </a:solidFill>
              <a:latin typeface="Segoe UI Semilight" panose="020B0402040204020203" pitchFamily="34" charset="0"/>
              <a:cs typeface="Segoe UI Semilight" panose="020B0402040204020203" pitchFamily="34" charset="0"/>
            </a:endParaRPr>
          </a:p>
          <a:p>
            <a:pPr marL="0" indent="0">
              <a:buNone/>
            </a:pPr>
            <a:endParaRPr lang="nb-NO" dirty="0">
              <a:solidFill>
                <a:srgbClr val="000849"/>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7412375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rgbClr val="012257"/>
                </a:solidFill>
              </a:rPr>
              <a:t>File format</a:t>
            </a:r>
            <a:endParaRPr lang="nb-NO" dirty="0">
              <a:solidFill>
                <a:srgbClr val="012257"/>
              </a:solidFill>
            </a:endParaRPr>
          </a:p>
        </p:txBody>
      </p:sp>
      <p:sp>
        <p:nvSpPr>
          <p:cNvPr id="3" name="Content Placeholder 2"/>
          <p:cNvSpPr>
            <a:spLocks noGrp="1"/>
          </p:cNvSpPr>
          <p:nvPr>
            <p:ph idx="1"/>
          </p:nvPr>
        </p:nvSpPr>
        <p:spPr>
          <a:xfrm>
            <a:off x="537761" y="2504902"/>
            <a:ext cx="11120842" cy="4351338"/>
          </a:xfrm>
        </p:spPr>
        <p:txBody>
          <a:bodyPr/>
          <a:lstStyle/>
          <a:p>
            <a:pPr marL="0" indent="0">
              <a:lnSpc>
                <a:spcPct val="100000"/>
              </a:lnSpc>
              <a:buNone/>
            </a:pPr>
            <a:r>
              <a:rPr lang="en-US" dirty="0" smtClean="0">
                <a:latin typeface="Segoe UI Semilight" panose="020B0402040204020203" pitchFamily="34" charset="0"/>
                <a:cs typeface="Segoe UI Semilight" panose="020B0402040204020203" pitchFamily="34" charset="0"/>
              </a:rPr>
              <a:t>When </a:t>
            </a:r>
            <a:r>
              <a:rPr lang="en-US" dirty="0">
                <a:latin typeface="Segoe UI Semilight" panose="020B0402040204020203" pitchFamily="34" charset="0"/>
                <a:cs typeface="Segoe UI Semilight" panose="020B0402040204020203" pitchFamily="34" charset="0"/>
              </a:rPr>
              <a:t>your project is finished and you plan on archiving your data, it is widely recommended to transfer data and accompanying files into a more sustainable </a:t>
            </a:r>
            <a:r>
              <a:rPr lang="en-US" dirty="0" smtClean="0">
                <a:latin typeface="Segoe UI Semilight" panose="020B0402040204020203" pitchFamily="34" charset="0"/>
                <a:cs typeface="Segoe UI Semilight" panose="020B0402040204020203" pitchFamily="34" charset="0"/>
              </a:rPr>
              <a:t>format</a:t>
            </a:r>
          </a:p>
          <a:p>
            <a:pPr marL="0" indent="0">
              <a:lnSpc>
                <a:spcPct val="100000"/>
              </a:lnSpc>
              <a:buNone/>
            </a:pPr>
            <a:endParaRPr lang="en-US" dirty="0">
              <a:latin typeface="Segoe UI Semilight" panose="020B0402040204020203" pitchFamily="34" charset="0"/>
              <a:cs typeface="Segoe UI Semilight" panose="020B0402040204020203" pitchFamily="34" charset="0"/>
            </a:endParaRPr>
          </a:p>
          <a:p>
            <a:pPr marL="0" indent="0">
              <a:lnSpc>
                <a:spcPct val="100000"/>
              </a:lnSpc>
              <a:buNone/>
            </a:pPr>
            <a:r>
              <a:rPr lang="en-US" dirty="0" smtClean="0">
                <a:latin typeface="Segoe UI Semilight" panose="020B0402040204020203" pitchFamily="34" charset="0"/>
                <a:cs typeface="Segoe UI Semilight" panose="020B0402040204020203" pitchFamily="34" charset="0"/>
              </a:rPr>
              <a:t>Trusted </a:t>
            </a:r>
            <a:r>
              <a:rPr lang="en-US" dirty="0">
                <a:latin typeface="Segoe UI Semilight" panose="020B0402040204020203" pitchFamily="34" charset="0"/>
                <a:cs typeface="Segoe UI Semilight" panose="020B0402040204020203" pitchFamily="34" charset="0"/>
              </a:rPr>
              <a:t>data archives often have guidelines for this, e.g. the recommendations of Data Archiving </a:t>
            </a:r>
            <a:r>
              <a:rPr lang="en-US" dirty="0" smtClean="0">
                <a:latin typeface="Segoe UI Semilight" panose="020B0402040204020203" pitchFamily="34" charset="0"/>
                <a:cs typeface="Segoe UI Semilight" panose="020B0402040204020203" pitchFamily="34" charset="0"/>
              </a:rPr>
              <a:t>and </a:t>
            </a:r>
            <a:r>
              <a:rPr lang="en-US" dirty="0">
                <a:latin typeface="Segoe UI Semilight" panose="020B0402040204020203" pitchFamily="34" charset="0"/>
                <a:cs typeface="Segoe UI Semilight" panose="020B0402040204020203" pitchFamily="34" charset="0"/>
              </a:rPr>
              <a:t>Networked Services (DANS</a:t>
            </a:r>
            <a:r>
              <a:rPr lang="en-US" dirty="0" smtClean="0">
                <a:latin typeface="Segoe UI Semilight" panose="020B0402040204020203" pitchFamily="34" charset="0"/>
                <a:cs typeface="Segoe UI Semilight" panose="020B0402040204020203" pitchFamily="34" charset="0"/>
              </a:rPr>
              <a:t>)</a:t>
            </a:r>
          </a:p>
          <a:p>
            <a:pPr marL="0" indent="0">
              <a:buNone/>
            </a:pPr>
            <a:endParaRPr lang="en-US" dirty="0">
              <a:latin typeface="Segoe UI Semilight" panose="020B0402040204020203" pitchFamily="34" charset="0"/>
              <a:cs typeface="Segoe UI Semilight" panose="020B0402040204020203" pitchFamily="34" charset="0"/>
            </a:endParaRPr>
          </a:p>
          <a:p>
            <a:pPr marL="0" indent="0">
              <a:buNone/>
            </a:pPr>
            <a:r>
              <a:rPr lang="nb-NO" sz="1800" dirty="0">
                <a:solidFill>
                  <a:srgbClr val="012257"/>
                </a:solidFill>
                <a:latin typeface="Segoe UI Semilight" panose="020B0402040204020203" pitchFamily="34" charset="0"/>
                <a:cs typeface="Segoe UI Semilight" panose="020B0402040204020203" pitchFamily="34" charset="0"/>
                <a:hlinkClick r:id="rId3"/>
              </a:rPr>
              <a:t>https://dans.knaw.nl/en/about/services/easy/information-about-depositing-data/before-depositing/file-formats</a:t>
            </a:r>
            <a:endParaRPr lang="nb-NO" sz="1800" dirty="0">
              <a:solidFill>
                <a:srgbClr val="012257"/>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9844557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192000" cy="7315200"/>
          </a:xfrm>
          <a:prstGeom prst="rect">
            <a:avLst/>
          </a:prstGeom>
        </p:spPr>
      </p:pic>
      <p:sp>
        <p:nvSpPr>
          <p:cNvPr id="8" name="Rectangle 7"/>
          <p:cNvSpPr/>
          <p:nvPr/>
        </p:nvSpPr>
        <p:spPr>
          <a:xfrm>
            <a:off x="1770017" y="2076994"/>
            <a:ext cx="8647612" cy="933995"/>
          </a:xfrm>
          <a:prstGeom prst="rect">
            <a:avLst/>
          </a:prstGeom>
          <a:solidFill>
            <a:srgbClr val="012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806450" y="450623"/>
            <a:ext cx="10601323" cy="2616199"/>
          </a:xfrm>
        </p:spPr>
        <p:txBody>
          <a:bodyPr>
            <a:normAutofit/>
          </a:bodyPr>
          <a:lstStyle/>
          <a:p>
            <a:r>
              <a:rPr lang="nb-NO" sz="6600" dirty="0" smtClean="0">
                <a:solidFill>
                  <a:schemeClr val="bg1"/>
                </a:solidFill>
              </a:rPr>
              <a:t>Questions &amp; </a:t>
            </a:r>
            <a:r>
              <a:rPr lang="nb-NO" sz="6600" dirty="0" err="1" smtClean="0">
                <a:solidFill>
                  <a:schemeClr val="bg1"/>
                </a:solidFill>
              </a:rPr>
              <a:t>Answers</a:t>
            </a:r>
            <a:endParaRPr lang="nb-NO" sz="6600" dirty="0">
              <a:solidFill>
                <a:schemeClr val="bg1"/>
              </a:solidFill>
            </a:endParaRPr>
          </a:p>
        </p:txBody>
      </p:sp>
      <p:sp>
        <p:nvSpPr>
          <p:cNvPr id="4" name="TextBox 3"/>
          <p:cNvSpPr txBox="1"/>
          <p:nvPr/>
        </p:nvSpPr>
        <p:spPr>
          <a:xfrm>
            <a:off x="3077308" y="6160477"/>
            <a:ext cx="184731" cy="369332"/>
          </a:xfrm>
          <a:prstGeom prst="rect">
            <a:avLst/>
          </a:prstGeom>
          <a:noFill/>
        </p:spPr>
        <p:txBody>
          <a:bodyPr wrap="none" rtlCol="0">
            <a:spAutoFit/>
          </a:bodyPr>
          <a:lstStyle/>
          <a:p>
            <a:endParaRPr lang="nb-NO" dirty="0"/>
          </a:p>
        </p:txBody>
      </p:sp>
      <p:sp>
        <p:nvSpPr>
          <p:cNvPr id="9" name="TextBox 8"/>
          <p:cNvSpPr txBox="1"/>
          <p:nvPr/>
        </p:nvSpPr>
        <p:spPr>
          <a:xfrm>
            <a:off x="7984712" y="6492334"/>
            <a:ext cx="2321469" cy="261610"/>
          </a:xfrm>
          <a:prstGeom prst="rect">
            <a:avLst/>
          </a:prstGeom>
          <a:noFill/>
        </p:spPr>
        <p:txBody>
          <a:bodyPr wrap="none" rtlCol="0">
            <a:spAutoFit/>
          </a:bodyPr>
          <a:lstStyle/>
          <a:p>
            <a:r>
              <a:rPr lang="en-US" sz="1100" dirty="0" smtClean="0">
                <a:solidFill>
                  <a:schemeClr val="bg1"/>
                </a:solidFill>
              </a:rPr>
              <a:t>Image by </a:t>
            </a:r>
            <a:r>
              <a:rPr lang="en-US" sz="1100" dirty="0" err="1" smtClean="0">
                <a:solidFill>
                  <a:schemeClr val="bg1"/>
                </a:solidFill>
              </a:rPr>
              <a:t>Gerd</a:t>
            </a:r>
            <a:r>
              <a:rPr lang="en-US" sz="1100" dirty="0" smtClean="0">
                <a:solidFill>
                  <a:schemeClr val="bg1"/>
                </a:solidFill>
              </a:rPr>
              <a:t> </a:t>
            </a:r>
            <a:r>
              <a:rPr lang="en-US" sz="1100" dirty="0" err="1" smtClean="0">
                <a:solidFill>
                  <a:schemeClr val="bg1"/>
                </a:solidFill>
              </a:rPr>
              <a:t>Altmann</a:t>
            </a:r>
            <a:r>
              <a:rPr lang="en-US" sz="1100" dirty="0" smtClean="0">
                <a:solidFill>
                  <a:schemeClr val="bg1"/>
                </a:solidFill>
              </a:rPr>
              <a:t> from </a:t>
            </a:r>
            <a:r>
              <a:rPr lang="en-US" sz="1100" dirty="0" err="1" smtClean="0">
                <a:solidFill>
                  <a:schemeClr val="bg1"/>
                </a:solidFill>
              </a:rPr>
              <a:t>Pixabay</a:t>
            </a:r>
            <a:endParaRPr lang="nb-NO" sz="1100" dirty="0">
              <a:solidFill>
                <a:schemeClr val="bg1"/>
              </a:solidFill>
            </a:endParaRPr>
          </a:p>
        </p:txBody>
      </p:sp>
    </p:spTree>
    <p:extLst>
      <p:ext uri="{BB962C8B-B14F-4D97-AF65-F5344CB8AC3E}">
        <p14:creationId xmlns:p14="http://schemas.microsoft.com/office/powerpoint/2010/main" val="22630205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192000" cy="7315200"/>
          </a:xfrm>
          <a:prstGeom prst="rect">
            <a:avLst/>
          </a:prstGeom>
        </p:spPr>
      </p:pic>
      <p:sp>
        <p:nvSpPr>
          <p:cNvPr id="8" name="Rectangle 7"/>
          <p:cNvSpPr/>
          <p:nvPr/>
        </p:nvSpPr>
        <p:spPr>
          <a:xfrm>
            <a:off x="1770017" y="2076994"/>
            <a:ext cx="8647612" cy="933995"/>
          </a:xfrm>
          <a:prstGeom prst="rect">
            <a:avLst/>
          </a:prstGeom>
          <a:solidFill>
            <a:srgbClr val="012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806450" y="450623"/>
            <a:ext cx="10601323" cy="2616199"/>
          </a:xfrm>
        </p:spPr>
        <p:txBody>
          <a:bodyPr>
            <a:normAutofit/>
          </a:bodyPr>
          <a:lstStyle/>
          <a:p>
            <a:r>
              <a:rPr lang="nb-NO" sz="6600" dirty="0" err="1" smtClean="0">
                <a:solidFill>
                  <a:schemeClr val="bg1"/>
                </a:solidFill>
              </a:rPr>
              <a:t>Thank</a:t>
            </a:r>
            <a:r>
              <a:rPr lang="nb-NO" sz="6600" dirty="0" smtClean="0">
                <a:solidFill>
                  <a:schemeClr val="bg1"/>
                </a:solidFill>
              </a:rPr>
              <a:t> </a:t>
            </a:r>
            <a:r>
              <a:rPr lang="nb-NO" sz="6600" dirty="0" err="1" smtClean="0">
                <a:solidFill>
                  <a:schemeClr val="bg1"/>
                </a:solidFill>
              </a:rPr>
              <a:t>you</a:t>
            </a:r>
            <a:r>
              <a:rPr lang="nb-NO" sz="6600" dirty="0" smtClean="0">
                <a:solidFill>
                  <a:schemeClr val="bg1"/>
                </a:solidFill>
              </a:rPr>
              <a:t>!</a:t>
            </a:r>
            <a:endParaRPr lang="nb-NO" sz="6600" dirty="0">
              <a:solidFill>
                <a:schemeClr val="bg1"/>
              </a:solidFill>
            </a:endParaRPr>
          </a:p>
        </p:txBody>
      </p:sp>
      <p:sp>
        <p:nvSpPr>
          <p:cNvPr id="4" name="TextBox 3"/>
          <p:cNvSpPr txBox="1"/>
          <p:nvPr/>
        </p:nvSpPr>
        <p:spPr>
          <a:xfrm>
            <a:off x="3077308" y="6160477"/>
            <a:ext cx="184731" cy="369332"/>
          </a:xfrm>
          <a:prstGeom prst="rect">
            <a:avLst/>
          </a:prstGeom>
          <a:noFill/>
        </p:spPr>
        <p:txBody>
          <a:bodyPr wrap="none" rtlCol="0">
            <a:spAutoFit/>
          </a:bodyPr>
          <a:lstStyle/>
          <a:p>
            <a:endParaRPr lang="nb-NO" dirty="0"/>
          </a:p>
        </p:txBody>
      </p:sp>
      <p:sp>
        <p:nvSpPr>
          <p:cNvPr id="9" name="TextBox 8"/>
          <p:cNvSpPr txBox="1"/>
          <p:nvPr/>
        </p:nvSpPr>
        <p:spPr>
          <a:xfrm>
            <a:off x="7984712" y="6492334"/>
            <a:ext cx="2321469" cy="261610"/>
          </a:xfrm>
          <a:prstGeom prst="rect">
            <a:avLst/>
          </a:prstGeom>
          <a:noFill/>
        </p:spPr>
        <p:txBody>
          <a:bodyPr wrap="none" rtlCol="0">
            <a:spAutoFit/>
          </a:bodyPr>
          <a:lstStyle/>
          <a:p>
            <a:r>
              <a:rPr lang="en-US" sz="1100" dirty="0" smtClean="0">
                <a:solidFill>
                  <a:schemeClr val="bg1"/>
                </a:solidFill>
              </a:rPr>
              <a:t>Image by </a:t>
            </a:r>
            <a:r>
              <a:rPr lang="en-US" sz="1100" dirty="0" err="1" smtClean="0">
                <a:solidFill>
                  <a:schemeClr val="bg1"/>
                </a:solidFill>
              </a:rPr>
              <a:t>Gerd</a:t>
            </a:r>
            <a:r>
              <a:rPr lang="en-US" sz="1100" dirty="0" smtClean="0">
                <a:solidFill>
                  <a:schemeClr val="bg1"/>
                </a:solidFill>
              </a:rPr>
              <a:t> </a:t>
            </a:r>
            <a:r>
              <a:rPr lang="en-US" sz="1100" dirty="0" err="1" smtClean="0">
                <a:solidFill>
                  <a:schemeClr val="bg1"/>
                </a:solidFill>
              </a:rPr>
              <a:t>Altmann</a:t>
            </a:r>
            <a:r>
              <a:rPr lang="en-US" sz="1100" dirty="0" smtClean="0">
                <a:solidFill>
                  <a:schemeClr val="bg1"/>
                </a:solidFill>
              </a:rPr>
              <a:t> from </a:t>
            </a:r>
            <a:r>
              <a:rPr lang="en-US" sz="1100" dirty="0" err="1" smtClean="0">
                <a:solidFill>
                  <a:schemeClr val="bg1"/>
                </a:solidFill>
              </a:rPr>
              <a:t>Pixabay</a:t>
            </a:r>
            <a:endParaRPr lang="nb-NO" sz="1100" dirty="0">
              <a:solidFill>
                <a:schemeClr val="bg1"/>
              </a:solidFill>
            </a:endParaRPr>
          </a:p>
        </p:txBody>
      </p:sp>
    </p:spTree>
    <p:extLst>
      <p:ext uri="{BB962C8B-B14F-4D97-AF65-F5344CB8AC3E}">
        <p14:creationId xmlns:p14="http://schemas.microsoft.com/office/powerpoint/2010/main" val="19259363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867" y="2506662"/>
            <a:ext cx="10017034" cy="4351338"/>
          </a:xfrm>
        </p:spPr>
        <p:txBody>
          <a:bodyPr/>
          <a:lstStyle/>
          <a:p>
            <a:pPr marL="0" indent="0">
              <a:lnSpc>
                <a:spcPct val="150000"/>
              </a:lnSpc>
              <a:buNone/>
            </a:pPr>
            <a:r>
              <a:rPr lang="nb-NO" dirty="0" smtClean="0">
                <a:latin typeface="Segoe UI Semilight" panose="020B0402040204020203" pitchFamily="34" charset="0"/>
                <a:cs typeface="Segoe UI Semilight" panose="020B0402040204020203" pitchFamily="34" charset="0"/>
              </a:rPr>
              <a:t>The material for </a:t>
            </a:r>
            <a:r>
              <a:rPr lang="nb-NO" dirty="0" err="1" smtClean="0">
                <a:latin typeface="Segoe UI Semilight" panose="020B0402040204020203" pitchFamily="34" charset="0"/>
                <a:cs typeface="Segoe UI Semilight" panose="020B0402040204020203" pitchFamily="34" charset="0"/>
              </a:rPr>
              <a:t>this</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webinar</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was</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partly</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based</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on</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works</a:t>
            </a:r>
            <a:r>
              <a:rPr lang="nb-NO" dirty="0" smtClean="0">
                <a:latin typeface="Segoe UI Semilight" panose="020B0402040204020203" pitchFamily="34" charset="0"/>
                <a:cs typeface="Segoe UI Semilight" panose="020B0402040204020203" pitchFamily="34" charset="0"/>
              </a:rPr>
              <a:t> </a:t>
            </a:r>
            <a:r>
              <a:rPr lang="nb-NO" dirty="0" err="1" smtClean="0">
                <a:latin typeface="Segoe UI Semilight" panose="020B0402040204020203" pitchFamily="34" charset="0"/>
                <a:cs typeface="Segoe UI Semilight" panose="020B0402040204020203" pitchFamily="34" charset="0"/>
              </a:rPr>
              <a:t>of</a:t>
            </a:r>
            <a:r>
              <a:rPr lang="nb-NO" dirty="0" smtClean="0">
                <a:latin typeface="Segoe UI Semilight" panose="020B0402040204020203" pitchFamily="34" charset="0"/>
                <a:cs typeface="Segoe UI Semilight" panose="020B0402040204020203" pitchFamily="34" charset="0"/>
              </a:rPr>
              <a:t> Annika Rockenberger &amp; Anne Bergsaker.</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70720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12192000" cy="7315200"/>
          </a:xfrm>
          <a:prstGeom prst="rect">
            <a:avLst/>
          </a:prstGeom>
        </p:spPr>
      </p:pic>
      <p:sp>
        <p:nvSpPr>
          <p:cNvPr id="5" name="Rectangle 4"/>
          <p:cNvSpPr/>
          <p:nvPr/>
        </p:nvSpPr>
        <p:spPr>
          <a:xfrm>
            <a:off x="1770017" y="2076994"/>
            <a:ext cx="8647612" cy="933995"/>
          </a:xfrm>
          <a:prstGeom prst="rect">
            <a:avLst/>
          </a:prstGeom>
          <a:solidFill>
            <a:srgbClr val="012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TextBox 5"/>
          <p:cNvSpPr txBox="1"/>
          <p:nvPr/>
        </p:nvSpPr>
        <p:spPr>
          <a:xfrm>
            <a:off x="7984712" y="6492334"/>
            <a:ext cx="2321469" cy="261610"/>
          </a:xfrm>
          <a:prstGeom prst="rect">
            <a:avLst/>
          </a:prstGeom>
          <a:noFill/>
        </p:spPr>
        <p:txBody>
          <a:bodyPr wrap="none" rtlCol="0">
            <a:spAutoFit/>
          </a:bodyPr>
          <a:lstStyle/>
          <a:p>
            <a:r>
              <a:rPr lang="en-US" sz="1100" dirty="0" smtClean="0">
                <a:solidFill>
                  <a:schemeClr val="bg1"/>
                </a:solidFill>
              </a:rPr>
              <a:t>Image by </a:t>
            </a:r>
            <a:r>
              <a:rPr lang="en-US" sz="1100" dirty="0" err="1" smtClean="0">
                <a:solidFill>
                  <a:schemeClr val="bg1"/>
                </a:solidFill>
              </a:rPr>
              <a:t>Gerd</a:t>
            </a:r>
            <a:r>
              <a:rPr lang="en-US" sz="1100" dirty="0" smtClean="0">
                <a:solidFill>
                  <a:schemeClr val="bg1"/>
                </a:solidFill>
              </a:rPr>
              <a:t> </a:t>
            </a:r>
            <a:r>
              <a:rPr lang="en-US" sz="1100" dirty="0" err="1" smtClean="0">
                <a:solidFill>
                  <a:schemeClr val="bg1"/>
                </a:solidFill>
              </a:rPr>
              <a:t>Altmann</a:t>
            </a:r>
            <a:r>
              <a:rPr lang="en-US" sz="1100" dirty="0" smtClean="0">
                <a:solidFill>
                  <a:schemeClr val="bg1"/>
                </a:solidFill>
              </a:rPr>
              <a:t> from </a:t>
            </a:r>
            <a:r>
              <a:rPr lang="en-US" sz="1100" dirty="0" err="1" smtClean="0">
                <a:solidFill>
                  <a:schemeClr val="bg1"/>
                </a:solidFill>
              </a:rPr>
              <a:t>Pixabay</a:t>
            </a:r>
            <a:endParaRPr lang="nb-NO" sz="1100" dirty="0">
              <a:solidFill>
                <a:schemeClr val="bg1"/>
              </a:solidFill>
            </a:endParaRPr>
          </a:p>
        </p:txBody>
      </p:sp>
      <p:sp>
        <p:nvSpPr>
          <p:cNvPr id="7" name="Title 1"/>
          <p:cNvSpPr txBox="1">
            <a:spLocks/>
          </p:cNvSpPr>
          <p:nvPr/>
        </p:nvSpPr>
        <p:spPr>
          <a:xfrm>
            <a:off x="806450" y="1273570"/>
            <a:ext cx="10601323" cy="2616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6600" dirty="0" smtClean="0">
                <a:solidFill>
                  <a:schemeClr val="bg1"/>
                </a:solidFill>
              </a:rPr>
              <a:t>Data file </a:t>
            </a:r>
            <a:r>
              <a:rPr lang="nb-NO" sz="6600" dirty="0" err="1" smtClean="0">
                <a:solidFill>
                  <a:schemeClr val="bg1"/>
                </a:solidFill>
              </a:rPr>
              <a:t>structure</a:t>
            </a:r>
            <a:endParaRPr lang="nb-NO" sz="6600" dirty="0">
              <a:solidFill>
                <a:schemeClr val="bg1"/>
              </a:solidFill>
            </a:endParaRPr>
          </a:p>
        </p:txBody>
      </p:sp>
    </p:spTree>
    <p:extLst>
      <p:ext uri="{BB962C8B-B14F-4D97-AF65-F5344CB8AC3E}">
        <p14:creationId xmlns:p14="http://schemas.microsoft.com/office/powerpoint/2010/main" val="2533146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rgbClr val="000849"/>
                </a:solidFill>
              </a:rPr>
              <a:t>Design a data file </a:t>
            </a:r>
            <a:r>
              <a:rPr lang="nb-NO" dirty="0" err="1" smtClean="0">
                <a:solidFill>
                  <a:srgbClr val="000849"/>
                </a:solidFill>
              </a:rPr>
              <a:t>structure</a:t>
            </a:r>
            <a:endParaRPr lang="nb-NO" dirty="0">
              <a:solidFill>
                <a:srgbClr val="000849"/>
              </a:solidFill>
            </a:endParaRPr>
          </a:p>
        </p:txBody>
      </p:sp>
      <p:sp>
        <p:nvSpPr>
          <p:cNvPr id="3" name="Content Placeholder 2"/>
          <p:cNvSpPr>
            <a:spLocks noGrp="1"/>
          </p:cNvSpPr>
          <p:nvPr>
            <p:ph idx="1"/>
          </p:nvPr>
        </p:nvSpPr>
        <p:spPr>
          <a:xfrm>
            <a:off x="838200" y="2511416"/>
            <a:ext cx="10515600" cy="4351338"/>
          </a:xfrm>
        </p:spPr>
        <p:txBody>
          <a:bodyPr/>
          <a:lstStyle/>
          <a:p>
            <a:pPr>
              <a:lnSpc>
                <a:spcPct val="100000"/>
              </a:lnSpc>
            </a:pPr>
            <a:r>
              <a:rPr lang="en-US" dirty="0">
                <a:latin typeface="Segoe UI Semilight" panose="020B0402040204020203" pitchFamily="34" charset="0"/>
                <a:cs typeface="Segoe UI Semilight" panose="020B0402040204020203" pitchFamily="34" charset="0"/>
              </a:rPr>
              <a:t>In an early stage of your research, you are faced with the question of what form your data files should take. Your initial decision about the structure of your data files should be considered thoroughly</a:t>
            </a:r>
            <a:r>
              <a:rPr lang="en-US" dirty="0" smtClean="0">
                <a:latin typeface="Segoe UI Semilight" panose="020B0402040204020203" pitchFamily="34" charset="0"/>
                <a:cs typeface="Segoe UI Semilight" panose="020B0402040204020203" pitchFamily="34" charset="0"/>
              </a:rPr>
              <a:t>.</a:t>
            </a:r>
          </a:p>
          <a:p>
            <a:pPr>
              <a:lnSpc>
                <a:spcPct val="100000"/>
              </a:lnSpc>
            </a:pPr>
            <a:endParaRPr lang="en-US" dirty="0">
              <a:latin typeface="Segoe UI Semilight" panose="020B0402040204020203" pitchFamily="34" charset="0"/>
              <a:cs typeface="Segoe UI Semilight" panose="020B0402040204020203" pitchFamily="34" charset="0"/>
            </a:endParaRPr>
          </a:p>
          <a:p>
            <a:pPr>
              <a:lnSpc>
                <a:spcPct val="100000"/>
              </a:lnSpc>
            </a:pPr>
            <a:r>
              <a:rPr lang="en-US" dirty="0" smtClean="0">
                <a:latin typeface="Segoe UI Semilight" panose="020B0402040204020203" pitchFamily="34" charset="0"/>
                <a:cs typeface="Segoe UI Semilight" panose="020B0402040204020203" pitchFamily="34" charset="0"/>
              </a:rPr>
              <a:t>The </a:t>
            </a:r>
            <a:r>
              <a:rPr lang="en-US" dirty="0">
                <a:latin typeface="Segoe UI Semilight" panose="020B0402040204020203" pitchFamily="34" charset="0"/>
                <a:cs typeface="Segoe UI Semilight" panose="020B0402040204020203" pitchFamily="34" charset="0"/>
              </a:rPr>
              <a:t>data file structure has a huge impact on the possible ways your files can be processed and </a:t>
            </a:r>
            <a:r>
              <a:rPr lang="en-US" dirty="0" err="1">
                <a:latin typeface="Segoe UI Semilight" panose="020B0402040204020203" pitchFamily="34" charset="0"/>
                <a:cs typeface="Segoe UI Semilight" panose="020B0402040204020203" pitchFamily="34" charset="0"/>
              </a:rPr>
              <a:t>analysed</a:t>
            </a:r>
            <a:r>
              <a:rPr lang="en-US" dirty="0">
                <a:latin typeface="Segoe UI Semilight" panose="020B0402040204020203" pitchFamily="34" charset="0"/>
                <a:cs typeface="Segoe UI Semilight" panose="020B0402040204020203" pitchFamily="34" charset="0"/>
              </a:rPr>
              <a:t> and once your structure has been filled with data, any changes to it are usually laborious and time-consuming.</a:t>
            </a:r>
            <a:endParaRPr lang="nb-NO"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198800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578737" cy="1325563"/>
          </a:xfrm>
        </p:spPr>
        <p:txBody>
          <a:bodyPr/>
          <a:lstStyle/>
          <a:p>
            <a:r>
              <a:rPr lang="en-US" dirty="0" smtClean="0">
                <a:solidFill>
                  <a:srgbClr val="012257"/>
                </a:solidFill>
              </a:rPr>
              <a:t>Create a data </a:t>
            </a:r>
            <a:r>
              <a:rPr lang="en-US" dirty="0" err="1" smtClean="0">
                <a:solidFill>
                  <a:srgbClr val="012257"/>
                </a:solidFill>
              </a:rPr>
              <a:t>organising</a:t>
            </a:r>
            <a:r>
              <a:rPr lang="en-US" dirty="0" smtClean="0">
                <a:solidFill>
                  <a:srgbClr val="012257"/>
                </a:solidFill>
              </a:rPr>
              <a:t> system</a:t>
            </a:r>
            <a:endParaRPr lang="nb-NO" dirty="0">
              <a:solidFill>
                <a:srgbClr val="012257"/>
              </a:solidFill>
            </a:endParaRPr>
          </a:p>
        </p:txBody>
      </p:sp>
      <p:sp>
        <p:nvSpPr>
          <p:cNvPr id="3" name="Content Placeholder 2"/>
          <p:cNvSpPr>
            <a:spLocks noGrp="1"/>
          </p:cNvSpPr>
          <p:nvPr>
            <p:ph idx="1"/>
          </p:nvPr>
        </p:nvSpPr>
        <p:spPr>
          <a:xfrm>
            <a:off x="838200" y="2498360"/>
            <a:ext cx="10515600" cy="4351338"/>
          </a:xfrm>
        </p:spPr>
        <p:txBody>
          <a:bodyPr/>
          <a:lstStyle/>
          <a:p>
            <a:pPr marL="271145" indent="-271145">
              <a:lnSpc>
                <a:spcPct val="100000"/>
              </a:lnSpc>
            </a:pPr>
            <a:r>
              <a:rPr lang="nb-NO" dirty="0" err="1">
                <a:latin typeface="Segoe UI Semilight" panose="020B0402040204020203" pitchFamily="34" charset="0"/>
                <a:ea typeface="+mn-lt"/>
                <a:cs typeface="Segoe UI Semilight" panose="020B0402040204020203" pitchFamily="34" charset="0"/>
              </a:rPr>
              <a:t>Follow</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your</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working</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pattern</a:t>
            </a:r>
            <a:endParaRPr lang="nb-NO" dirty="0">
              <a:latin typeface="Segoe UI Semilight" panose="020B0402040204020203" pitchFamily="34" charset="0"/>
              <a:ea typeface="+mn-lt"/>
              <a:cs typeface="Segoe UI Semilight" panose="020B0402040204020203" pitchFamily="34" charset="0"/>
            </a:endParaRPr>
          </a:p>
          <a:p>
            <a:pPr marL="271145" indent="-271145">
              <a:lnSpc>
                <a:spcPct val="100000"/>
              </a:lnSpc>
            </a:pPr>
            <a:r>
              <a:rPr lang="nb-NO" dirty="0" err="1">
                <a:latin typeface="Segoe UI Semilight" panose="020B0402040204020203" pitchFamily="34" charset="0"/>
                <a:ea typeface="+mn-lt"/>
                <a:cs typeface="Segoe UI Semilight" panose="020B0402040204020203" pitchFamily="34" charset="0"/>
              </a:rPr>
              <a:t>Systematic</a:t>
            </a:r>
            <a:r>
              <a:rPr lang="nb-NO" dirty="0">
                <a:latin typeface="Segoe UI Semilight" panose="020B0402040204020203" pitchFamily="34" charset="0"/>
                <a:ea typeface="+mn-lt"/>
                <a:cs typeface="Segoe UI Semilight" panose="020B0402040204020203" pitchFamily="34" charset="0"/>
              </a:rPr>
              <a:t> and </a:t>
            </a:r>
            <a:r>
              <a:rPr lang="nb-NO" dirty="0" err="1">
                <a:latin typeface="Segoe UI Semilight" panose="020B0402040204020203" pitchFamily="34" charset="0"/>
                <a:ea typeface="+mn-lt"/>
                <a:cs typeface="Segoe UI Semilight" panose="020B0402040204020203" pitchFamily="34" charset="0"/>
              </a:rPr>
              <a:t>logical</a:t>
            </a:r>
            <a:endParaRPr lang="en-US" dirty="0">
              <a:latin typeface="Segoe UI Semilight" panose="020B0402040204020203" pitchFamily="34" charset="0"/>
              <a:ea typeface="+mn-lt"/>
              <a:cs typeface="Segoe UI Semilight" panose="020B0402040204020203" pitchFamily="34" charset="0"/>
            </a:endParaRPr>
          </a:p>
          <a:p>
            <a:pPr marL="271145" indent="-271145">
              <a:lnSpc>
                <a:spcPct val="100000"/>
              </a:lnSpc>
            </a:pPr>
            <a:r>
              <a:rPr lang="nb-NO" dirty="0" err="1">
                <a:latin typeface="Segoe UI Semilight" panose="020B0402040204020203" pitchFamily="34" charset="0"/>
                <a:ea typeface="+mn-lt"/>
                <a:cs typeface="Segoe UI Semilight" panose="020B0402040204020203" pitchFamily="34" charset="0"/>
              </a:rPr>
              <a:t>Quick</a:t>
            </a:r>
            <a:r>
              <a:rPr lang="nb-NO" dirty="0">
                <a:latin typeface="Segoe UI Semilight" panose="020B0402040204020203" pitchFamily="34" charset="0"/>
                <a:ea typeface="+mn-lt"/>
                <a:cs typeface="Segoe UI Semilight" panose="020B0402040204020203" pitchFamily="34" charset="0"/>
              </a:rPr>
              <a:t> and </a:t>
            </a:r>
            <a:r>
              <a:rPr lang="nb-NO" dirty="0" err="1">
                <a:latin typeface="Segoe UI Semilight" panose="020B0402040204020203" pitchFamily="34" charset="0"/>
                <a:ea typeface="+mn-lt"/>
                <a:cs typeface="Segoe UI Semilight" panose="020B0402040204020203" pitchFamily="34" charset="0"/>
              </a:rPr>
              <a:t>easy</a:t>
            </a:r>
            <a:r>
              <a:rPr lang="nb-NO" dirty="0">
                <a:latin typeface="Segoe UI Semilight" panose="020B0402040204020203" pitchFamily="34" charset="0"/>
                <a:ea typeface="+mn-lt"/>
                <a:cs typeface="Segoe UI Semilight" panose="020B0402040204020203" pitchFamily="34" charset="0"/>
              </a:rPr>
              <a:t> to </a:t>
            </a:r>
            <a:r>
              <a:rPr lang="nb-NO" dirty="0" err="1">
                <a:latin typeface="Segoe UI Semilight" panose="020B0402040204020203" pitchFamily="34" charset="0"/>
                <a:ea typeface="+mn-lt"/>
                <a:cs typeface="Segoe UI Semilight" panose="020B0402040204020203" pitchFamily="34" charset="0"/>
              </a:rPr>
              <a:t>navigate</a:t>
            </a:r>
            <a:endParaRPr lang="en-US" dirty="0">
              <a:latin typeface="Segoe UI Semilight" panose="020B0402040204020203" pitchFamily="34" charset="0"/>
              <a:ea typeface="+mn-lt"/>
              <a:cs typeface="Segoe UI Semilight" panose="020B0402040204020203" pitchFamily="34" charset="0"/>
            </a:endParaRPr>
          </a:p>
          <a:p>
            <a:pPr marL="271145" indent="-271145">
              <a:lnSpc>
                <a:spcPct val="100000"/>
              </a:lnSpc>
            </a:pPr>
            <a:r>
              <a:rPr lang="nb-NO" dirty="0">
                <a:latin typeface="Segoe UI Semilight" panose="020B0402040204020203" pitchFamily="34" charset="0"/>
                <a:ea typeface="+mn-lt"/>
                <a:cs typeface="Segoe UI Semilight" panose="020B0402040204020203" pitchFamily="34" charset="0"/>
              </a:rPr>
              <a:t>Simple </a:t>
            </a:r>
            <a:r>
              <a:rPr lang="nb-NO" dirty="0" err="1">
                <a:latin typeface="Segoe UI Semilight" panose="020B0402040204020203" pitchFamily="34" charset="0"/>
                <a:ea typeface="+mn-lt"/>
                <a:cs typeface="Segoe UI Semilight" panose="020B0402040204020203" pitchFamily="34" charset="0"/>
              </a:rPr>
              <a:t>enough</a:t>
            </a:r>
            <a:r>
              <a:rPr lang="nb-NO" dirty="0">
                <a:latin typeface="Segoe UI Semilight" panose="020B0402040204020203" pitchFamily="34" charset="0"/>
                <a:ea typeface="+mn-lt"/>
                <a:cs typeface="Segoe UI Semilight" panose="020B0402040204020203" pitchFamily="34" charset="0"/>
              </a:rPr>
              <a:t> to be used all </a:t>
            </a:r>
            <a:r>
              <a:rPr lang="nb-NO" dirty="0" err="1">
                <a:latin typeface="Segoe UI Semilight" panose="020B0402040204020203" pitchFamily="34" charset="0"/>
                <a:ea typeface="+mn-lt"/>
                <a:cs typeface="Segoe UI Semilight" panose="020B0402040204020203" pitchFamily="34" charset="0"/>
              </a:rPr>
              <a:t>the</a:t>
            </a:r>
            <a:r>
              <a:rPr lang="nb-NO" dirty="0">
                <a:latin typeface="Segoe UI Semilight" panose="020B0402040204020203" pitchFamily="34" charset="0"/>
                <a:ea typeface="+mn-lt"/>
                <a:cs typeface="Segoe UI Semilight" panose="020B0402040204020203" pitchFamily="34" charset="0"/>
              </a:rPr>
              <a:t> time</a:t>
            </a:r>
            <a:endParaRPr lang="en-US" dirty="0">
              <a:latin typeface="Segoe UI Semilight" panose="020B0402040204020203" pitchFamily="34" charset="0"/>
              <a:ea typeface="+mn-lt"/>
              <a:cs typeface="Segoe UI Semilight" panose="020B0402040204020203" pitchFamily="34" charset="0"/>
            </a:endParaRPr>
          </a:p>
          <a:p>
            <a:pPr marL="271145" indent="-271145">
              <a:lnSpc>
                <a:spcPct val="100000"/>
              </a:lnSpc>
            </a:pPr>
            <a:r>
              <a:rPr lang="nb-NO" dirty="0" err="1">
                <a:latin typeface="Segoe UI Semilight" panose="020B0402040204020203" pitchFamily="34" charset="0"/>
                <a:ea typeface="+mn-lt"/>
                <a:cs typeface="Segoe UI Semilight" panose="020B0402040204020203" pitchFamily="34" charset="0"/>
              </a:rPr>
              <a:t>Considered</a:t>
            </a:r>
            <a:r>
              <a:rPr lang="nb-NO" dirty="0">
                <a:latin typeface="Segoe UI Semilight" panose="020B0402040204020203" pitchFamily="34" charset="0"/>
                <a:ea typeface="+mn-lt"/>
                <a:cs typeface="Segoe UI Semilight" panose="020B0402040204020203" pitchFamily="34" charset="0"/>
              </a:rPr>
              <a:t> and </a:t>
            </a:r>
            <a:r>
              <a:rPr lang="nb-NO" dirty="0" err="1">
                <a:latin typeface="Segoe UI Semilight" panose="020B0402040204020203" pitchFamily="34" charset="0"/>
                <a:ea typeface="+mn-lt"/>
                <a:cs typeface="Segoe UI Semilight" panose="020B0402040204020203" pitchFamily="34" charset="0"/>
              </a:rPr>
              <a:t>thought</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through</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before</a:t>
            </a:r>
            <a:r>
              <a:rPr lang="nb-NO" dirty="0">
                <a:latin typeface="Segoe UI Semilight" panose="020B0402040204020203" pitchFamily="34" charset="0"/>
                <a:ea typeface="+mn-lt"/>
                <a:cs typeface="Segoe UI Semilight" panose="020B0402040204020203" pitchFamily="34" charset="0"/>
              </a:rPr>
              <a:t> </a:t>
            </a:r>
            <a:r>
              <a:rPr lang="nb-NO" dirty="0" err="1">
                <a:latin typeface="Segoe UI Semilight" panose="020B0402040204020203" pitchFamily="34" charset="0"/>
                <a:ea typeface="+mn-lt"/>
                <a:cs typeface="Segoe UI Semilight" panose="020B0402040204020203" pitchFamily="34" charset="0"/>
              </a:rPr>
              <a:t>you</a:t>
            </a:r>
            <a:r>
              <a:rPr lang="nb-NO" dirty="0">
                <a:latin typeface="Segoe UI Semilight" panose="020B0402040204020203" pitchFamily="34" charset="0"/>
                <a:ea typeface="+mn-lt"/>
                <a:cs typeface="Segoe UI Semilight" panose="020B0402040204020203" pitchFamily="34" charset="0"/>
              </a:rPr>
              <a:t> start (!)</a:t>
            </a:r>
          </a:p>
          <a:p>
            <a:pPr marL="271145" indent="-271145">
              <a:lnSpc>
                <a:spcPct val="100000"/>
              </a:lnSpc>
            </a:pPr>
            <a:r>
              <a:rPr lang="nb-NO" dirty="0" err="1" smtClean="0">
                <a:latin typeface="Segoe UI Semilight" panose="020B0402040204020203" pitchFamily="34" charset="0"/>
                <a:ea typeface="+mn-lt"/>
                <a:cs typeface="Segoe UI Semilight" panose="020B0402040204020203" pitchFamily="34" charset="0"/>
              </a:rPr>
              <a:t>Scaleable</a:t>
            </a:r>
            <a:endParaRPr lang="nb-NO" dirty="0">
              <a:latin typeface="Segoe UI Semilight" panose="020B0402040204020203" pitchFamily="34" charset="0"/>
              <a:ea typeface="+mn-lt"/>
              <a:cs typeface="Segoe UI Semilight" panose="020B0402040204020203" pitchFamily="34" charset="0"/>
            </a:endParaRPr>
          </a:p>
        </p:txBody>
      </p:sp>
    </p:spTree>
    <p:extLst>
      <p:ext uri="{BB962C8B-B14F-4D97-AF65-F5344CB8AC3E}">
        <p14:creationId xmlns:p14="http://schemas.microsoft.com/office/powerpoint/2010/main" val="1884877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7187"/>
            <a:ext cx="10515600" cy="1325563"/>
          </a:xfrm>
        </p:spPr>
        <p:txBody>
          <a:bodyPr/>
          <a:lstStyle/>
          <a:p>
            <a:r>
              <a:rPr lang="nb-NO" dirty="0" smtClean="0">
                <a:solidFill>
                  <a:srgbClr val="012257"/>
                </a:solidFill>
              </a:rPr>
              <a:t>Organising </a:t>
            </a:r>
            <a:r>
              <a:rPr lang="nb-NO" dirty="0" err="1" smtClean="0">
                <a:solidFill>
                  <a:srgbClr val="012257"/>
                </a:solidFill>
              </a:rPr>
              <a:t>your</a:t>
            </a:r>
            <a:r>
              <a:rPr lang="nb-NO" dirty="0" smtClean="0">
                <a:solidFill>
                  <a:srgbClr val="012257"/>
                </a:solidFill>
              </a:rPr>
              <a:t> data</a:t>
            </a:r>
            <a:endParaRPr lang="nb-NO" dirty="0">
              <a:solidFill>
                <a:srgbClr val="012257"/>
              </a:solidFill>
            </a:endParaRPr>
          </a:p>
        </p:txBody>
      </p:sp>
      <p:sp>
        <p:nvSpPr>
          <p:cNvPr id="3" name="Content Placeholder 2"/>
          <p:cNvSpPr>
            <a:spLocks noGrp="1"/>
          </p:cNvSpPr>
          <p:nvPr>
            <p:ph idx="1"/>
          </p:nvPr>
        </p:nvSpPr>
        <p:spPr>
          <a:xfrm>
            <a:off x="838200" y="1917056"/>
            <a:ext cx="7228114" cy="4940937"/>
          </a:xfrm>
        </p:spPr>
        <p:txBody>
          <a:bodyPr>
            <a:normAutofit/>
          </a:bodyPr>
          <a:lstStyle/>
          <a:p>
            <a:pPr marL="271145" indent="-271145">
              <a:lnSpc>
                <a:spcPct val="100000"/>
              </a:lnSpc>
            </a:pPr>
            <a:r>
              <a:rPr lang="en-US" dirty="0">
                <a:latin typeface="Segoe UI Semilight" panose="020B0402040204020203" pitchFamily="34" charset="0"/>
                <a:cs typeface="Segoe UI Semilight" panose="020B0402040204020203" pitchFamily="34" charset="0"/>
              </a:rPr>
              <a:t>Do not use your computer desktop as a storage place</a:t>
            </a:r>
          </a:p>
          <a:p>
            <a:pPr marL="271145" indent="-271145">
              <a:lnSpc>
                <a:spcPct val="100000"/>
              </a:lnSpc>
            </a:pPr>
            <a:r>
              <a:rPr lang="en-US" dirty="0">
                <a:latin typeface="Segoe UI Semilight" panose="020B0402040204020203" pitchFamily="34" charset="0"/>
                <a:cs typeface="Segoe UI Semilight" panose="020B0402040204020203" pitchFamily="34" charset="0"/>
              </a:rPr>
              <a:t>Make a folder hierarchy and give your folders descriptive and informative names</a:t>
            </a:r>
          </a:p>
          <a:p>
            <a:pPr marL="271145" indent="-271145">
              <a:lnSpc>
                <a:spcPct val="100000"/>
              </a:lnSpc>
            </a:pPr>
            <a:r>
              <a:rPr lang="en-US" dirty="0">
                <a:latin typeface="Segoe UI Semilight" panose="020B0402040204020203" pitchFamily="34" charset="0"/>
                <a:cs typeface="Segoe UI Semilight" panose="020B0402040204020203" pitchFamily="34" charset="0"/>
              </a:rPr>
              <a:t>Avoid folders that become too broad or general, create more subfolders instead.</a:t>
            </a:r>
          </a:p>
          <a:p>
            <a:pPr marL="271145" indent="-271145">
              <a:lnSpc>
                <a:spcPct val="100000"/>
              </a:lnSpc>
            </a:pPr>
            <a:r>
              <a:rPr lang="en-US" dirty="0">
                <a:latin typeface="Segoe UI Semilight" panose="020B0402040204020203" pitchFamily="34" charset="0"/>
                <a:cs typeface="Segoe UI Semilight" panose="020B0402040204020203" pitchFamily="34" charset="0"/>
              </a:rPr>
              <a:t>Keep active and finished parts of your project separate, and take the time to tidy once in a </a:t>
            </a:r>
            <a:r>
              <a:rPr lang="en-US" dirty="0" smtClean="0">
                <a:latin typeface="Segoe UI Semilight" panose="020B0402040204020203" pitchFamily="34" charset="0"/>
                <a:cs typeface="Segoe UI Semilight" panose="020B0402040204020203" pitchFamily="34" charset="0"/>
              </a:rPr>
              <a:t>while</a:t>
            </a:r>
          </a:p>
          <a:p>
            <a:pPr marL="271145" indent="-271145">
              <a:lnSpc>
                <a:spcPct val="100000"/>
              </a:lnSpc>
            </a:pPr>
            <a:endParaRPr lang="en-US" dirty="0" smtClean="0">
              <a:latin typeface="Segoe UI Semilight" panose="020B0402040204020203" pitchFamily="34" charset="0"/>
              <a:cs typeface="Segoe UI Semilight" panose="020B0402040204020203" pitchFamily="34" charset="0"/>
            </a:endParaRPr>
          </a:p>
          <a:p>
            <a:pPr marL="271145" indent="-271145">
              <a:lnSpc>
                <a:spcPct val="100000"/>
              </a:lnSpc>
            </a:pPr>
            <a:endParaRPr lang="en-US" dirty="0">
              <a:latin typeface="Segoe UI Semilight" panose="020B0402040204020203" pitchFamily="34" charset="0"/>
              <a:cs typeface="Segoe UI Semilight" panose="020B0402040204020203" pitchFamily="34" charset="0"/>
            </a:endParaRPr>
          </a:p>
        </p:txBody>
      </p:sp>
      <p:pic>
        <p:nvPicPr>
          <p:cNvPr id="4" name="Picture 6" descr="A picture containing sky, outdoor, tree, wire&#10;&#10;Description generated with very high confidence">
            <a:extLst>
              <a:ext uri="{FF2B5EF4-FFF2-40B4-BE49-F238E27FC236}">
                <a16:creationId xmlns:a16="http://schemas.microsoft.com/office/drawing/2014/main" id="{A3624F84-CEA0-405F-8F27-1681DD04E65D}"/>
              </a:ext>
            </a:extLst>
          </p:cNvPr>
          <p:cNvPicPr>
            <a:picLocks noChangeAspect="1"/>
          </p:cNvPicPr>
          <p:nvPr/>
        </p:nvPicPr>
        <p:blipFill rotWithShape="1">
          <a:blip r:embed="rId3"/>
          <a:srcRect l="684" t="602" r="26154" b="-602"/>
          <a:stretch/>
        </p:blipFill>
        <p:spPr>
          <a:xfrm>
            <a:off x="7994241" y="2790438"/>
            <a:ext cx="3767463" cy="2919867"/>
          </a:xfrm>
          <a:prstGeom prst="rect">
            <a:avLst/>
          </a:prstGeom>
        </p:spPr>
      </p:pic>
    </p:spTree>
    <p:extLst>
      <p:ext uri="{BB962C8B-B14F-4D97-AF65-F5344CB8AC3E}">
        <p14:creationId xmlns:p14="http://schemas.microsoft.com/office/powerpoint/2010/main" val="3621513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192000" cy="7315200"/>
          </a:xfrm>
          <a:prstGeom prst="rect">
            <a:avLst/>
          </a:prstGeom>
        </p:spPr>
      </p:pic>
      <p:sp>
        <p:nvSpPr>
          <p:cNvPr id="8" name="Rectangle 7"/>
          <p:cNvSpPr/>
          <p:nvPr/>
        </p:nvSpPr>
        <p:spPr>
          <a:xfrm>
            <a:off x="1770017" y="2076994"/>
            <a:ext cx="8647612" cy="933995"/>
          </a:xfrm>
          <a:prstGeom prst="rect">
            <a:avLst/>
          </a:prstGeom>
          <a:solidFill>
            <a:srgbClr val="012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p:cNvSpPr>
            <a:spLocks noGrp="1"/>
          </p:cNvSpPr>
          <p:nvPr>
            <p:ph type="ctrTitle"/>
          </p:nvPr>
        </p:nvSpPr>
        <p:spPr>
          <a:xfrm>
            <a:off x="806450" y="457150"/>
            <a:ext cx="10601323" cy="2616199"/>
          </a:xfrm>
        </p:spPr>
        <p:txBody>
          <a:bodyPr>
            <a:normAutofit/>
          </a:bodyPr>
          <a:lstStyle/>
          <a:p>
            <a:r>
              <a:rPr lang="nb-NO" sz="6600" dirty="0" smtClean="0">
                <a:solidFill>
                  <a:schemeClr val="bg1"/>
                </a:solidFill>
              </a:rPr>
              <a:t>Metadata</a:t>
            </a:r>
            <a:endParaRPr lang="nb-NO" sz="6600" dirty="0">
              <a:solidFill>
                <a:schemeClr val="bg1"/>
              </a:solidFill>
            </a:endParaRPr>
          </a:p>
        </p:txBody>
      </p:sp>
      <p:sp>
        <p:nvSpPr>
          <p:cNvPr id="4" name="TextBox 3"/>
          <p:cNvSpPr txBox="1"/>
          <p:nvPr/>
        </p:nvSpPr>
        <p:spPr>
          <a:xfrm>
            <a:off x="3077308" y="6160477"/>
            <a:ext cx="184731" cy="369332"/>
          </a:xfrm>
          <a:prstGeom prst="rect">
            <a:avLst/>
          </a:prstGeom>
          <a:noFill/>
        </p:spPr>
        <p:txBody>
          <a:bodyPr wrap="none" rtlCol="0">
            <a:spAutoFit/>
          </a:bodyPr>
          <a:lstStyle/>
          <a:p>
            <a:endParaRPr lang="nb-NO" dirty="0"/>
          </a:p>
        </p:txBody>
      </p:sp>
      <p:sp>
        <p:nvSpPr>
          <p:cNvPr id="9" name="TextBox 8"/>
          <p:cNvSpPr txBox="1"/>
          <p:nvPr/>
        </p:nvSpPr>
        <p:spPr>
          <a:xfrm>
            <a:off x="7984712" y="6492334"/>
            <a:ext cx="2321469" cy="261610"/>
          </a:xfrm>
          <a:prstGeom prst="rect">
            <a:avLst/>
          </a:prstGeom>
          <a:noFill/>
        </p:spPr>
        <p:txBody>
          <a:bodyPr wrap="none" rtlCol="0">
            <a:spAutoFit/>
          </a:bodyPr>
          <a:lstStyle/>
          <a:p>
            <a:r>
              <a:rPr lang="en-US" sz="1100" dirty="0" smtClean="0">
                <a:solidFill>
                  <a:schemeClr val="bg1"/>
                </a:solidFill>
              </a:rPr>
              <a:t>Image by </a:t>
            </a:r>
            <a:r>
              <a:rPr lang="en-US" sz="1100" dirty="0" err="1" smtClean="0">
                <a:solidFill>
                  <a:schemeClr val="bg1"/>
                </a:solidFill>
              </a:rPr>
              <a:t>Gerd</a:t>
            </a:r>
            <a:r>
              <a:rPr lang="en-US" sz="1100" dirty="0" smtClean="0">
                <a:solidFill>
                  <a:schemeClr val="bg1"/>
                </a:solidFill>
              </a:rPr>
              <a:t> </a:t>
            </a:r>
            <a:r>
              <a:rPr lang="en-US" sz="1100" dirty="0" err="1" smtClean="0">
                <a:solidFill>
                  <a:schemeClr val="bg1"/>
                </a:solidFill>
              </a:rPr>
              <a:t>Altmann</a:t>
            </a:r>
            <a:r>
              <a:rPr lang="en-US" sz="1100" dirty="0" smtClean="0">
                <a:solidFill>
                  <a:schemeClr val="bg1"/>
                </a:solidFill>
              </a:rPr>
              <a:t> from </a:t>
            </a:r>
            <a:r>
              <a:rPr lang="en-US" sz="1100" dirty="0" err="1" smtClean="0">
                <a:solidFill>
                  <a:schemeClr val="bg1"/>
                </a:solidFill>
              </a:rPr>
              <a:t>Pixabay</a:t>
            </a:r>
            <a:endParaRPr lang="nb-NO" sz="1100" dirty="0">
              <a:solidFill>
                <a:schemeClr val="bg1"/>
              </a:solidFill>
            </a:endParaRPr>
          </a:p>
        </p:txBody>
      </p:sp>
    </p:spTree>
    <p:extLst>
      <p:ext uri="{BB962C8B-B14F-4D97-AF65-F5344CB8AC3E}">
        <p14:creationId xmlns:p14="http://schemas.microsoft.com/office/powerpoint/2010/main" val="3192997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Content Placeholder 5" descr="A picture containing car, computer, sitting, white&#10;&#10;Description automatically generated">
            <a:extLst>
              <a:ext uri="{FF2B5EF4-FFF2-40B4-BE49-F238E27FC236}">
                <a16:creationId xmlns:a16="http://schemas.microsoft.com/office/drawing/2014/main" id="{1078F88F-09D5-4B49-855B-F5199A1B38F0}"/>
              </a:ext>
            </a:extLst>
          </p:cNvPr>
          <p:cNvPicPr>
            <a:picLocks noChangeAspect="1"/>
          </p:cNvPicPr>
          <p:nvPr/>
        </p:nvPicPr>
        <p:blipFill rotWithShape="1">
          <a:blip r:embed="rId2"/>
          <a:srcRect l="10781" t="22812" r="16337" b="10747"/>
          <a:stretch/>
        </p:blipFill>
        <p:spPr>
          <a:xfrm>
            <a:off x="-1" y="-1"/>
            <a:ext cx="12192001" cy="6946607"/>
          </a:xfrm>
          <a:prstGeom prst="rect">
            <a:avLst/>
          </a:prstGeom>
        </p:spPr>
      </p:pic>
    </p:spTree>
    <p:extLst>
      <p:ext uri="{BB962C8B-B14F-4D97-AF65-F5344CB8AC3E}">
        <p14:creationId xmlns:p14="http://schemas.microsoft.com/office/powerpoint/2010/main" val="1987007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1954</TotalTime>
  <Words>1388</Words>
  <Application>Microsoft Office PowerPoint</Application>
  <PresentationFormat>Widescreen</PresentationFormat>
  <Paragraphs>175</Paragraphs>
  <Slides>33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Segoe UI Semilight</vt:lpstr>
      <vt:lpstr>Office Theme</vt:lpstr>
      <vt:lpstr>Organising research data</vt:lpstr>
      <vt:lpstr>Organising your research data</vt:lpstr>
      <vt:lpstr>Organising your research data</vt:lpstr>
      <vt:lpstr>PowerPoint Presentation</vt:lpstr>
      <vt:lpstr>Design a data file structure</vt:lpstr>
      <vt:lpstr>Create a data organising system</vt:lpstr>
      <vt:lpstr>Organising your data</vt:lpstr>
      <vt:lpstr>Metadata</vt:lpstr>
      <vt:lpstr>PowerPoint Presentation</vt:lpstr>
      <vt:lpstr>PowerPoint Presentation</vt:lpstr>
      <vt:lpstr>PowerPoint Presentation</vt:lpstr>
      <vt:lpstr>Metadata</vt:lpstr>
      <vt:lpstr>Design a data file structure</vt:lpstr>
      <vt:lpstr>Documentation</vt:lpstr>
      <vt:lpstr>Documentation of research data</vt:lpstr>
      <vt:lpstr>Documentation of research data</vt:lpstr>
      <vt:lpstr>Documentation of research data</vt:lpstr>
      <vt:lpstr>Document everything your data has been through</vt:lpstr>
      <vt:lpstr>Quality control of data</vt:lpstr>
      <vt:lpstr>PowerPoint Presentation</vt:lpstr>
      <vt:lpstr>File naming &amp; Folder structure</vt:lpstr>
      <vt:lpstr>File naming &amp; Folder structure</vt:lpstr>
      <vt:lpstr>PowerPoint Presentation</vt:lpstr>
      <vt:lpstr>How it could look like</vt:lpstr>
      <vt:lpstr>Naming conventions</vt:lpstr>
      <vt:lpstr>PowerPoint Presentation</vt:lpstr>
      <vt:lpstr>Avoid using the following characters in Folder and File names</vt:lpstr>
      <vt:lpstr>Also, keep these rules in mind</vt:lpstr>
      <vt:lpstr>Tidy every once in a while</vt:lpstr>
      <vt:lpstr>File format</vt:lpstr>
      <vt:lpstr>Questions &amp; Answers</vt:lpstr>
      <vt:lpstr>Thank you!</vt:lpstr>
      <vt:lpstr>PowerPoint Presentation</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Organising your research data</dc:title>
  <dc:creator>Edina Pozer</dc:creator>
  <cp:lastModifiedBy>Edina Pozer</cp:lastModifiedBy>
  <cp:revision>57</cp:revision>
  <dcterms:created xsi:type="dcterms:W3CDTF">2020-10-06T11:39:51Z</dcterms:created>
  <dcterms:modified xsi:type="dcterms:W3CDTF">2020-10-27T13:59:32Z</dcterms:modified>
</cp:coreProperties>
</file>