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79" r:id="rId5"/>
    <p:sldId id="290" r:id="rId6"/>
    <p:sldId id="294" r:id="rId7"/>
    <p:sldId id="262" r:id="rId8"/>
    <p:sldId id="263" r:id="rId9"/>
    <p:sldId id="291" r:id="rId10"/>
    <p:sldId id="264" r:id="rId11"/>
    <p:sldId id="293" r:id="rId12"/>
    <p:sldId id="265" r:id="rId13"/>
    <p:sldId id="266" r:id="rId14"/>
    <p:sldId id="283" r:id="rId15"/>
    <p:sldId id="309" r:id="rId16"/>
    <p:sldId id="271" r:id="rId17"/>
    <p:sldId id="307" r:id="rId18"/>
    <p:sldId id="300" r:id="rId19"/>
    <p:sldId id="302" r:id="rId20"/>
    <p:sldId id="303" r:id="rId21"/>
    <p:sldId id="304" r:id="rId22"/>
    <p:sldId id="297" r:id="rId23"/>
    <p:sldId id="298" r:id="rId24"/>
    <p:sldId id="273" r:id="rId25"/>
    <p:sldId id="306" r:id="rId26"/>
    <p:sldId id="274" r:id="rId27"/>
    <p:sldId id="308" r:id="rId28"/>
    <p:sldId id="275" r:id="rId29"/>
    <p:sldId id="287" r:id="rId30"/>
    <p:sldId id="278" r:id="rId31"/>
  </p:sldIdLst>
  <p:sldSz cx="9144000" cy="5715000" type="screen16x1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6FA893-C2D4-4917-97C1-5140DAA223FD}">
          <p14:sldIdLst/>
        </p14:section>
        <p14:section name="Privacy" id="{DBEF5B49-1B9B-47CD-9A4B-931DF7AF20CB}">
          <p14:sldIdLst>
            <p14:sldId id="279"/>
            <p14:sldId id="290"/>
            <p14:sldId id="294"/>
            <p14:sldId id="262"/>
            <p14:sldId id="263"/>
            <p14:sldId id="291"/>
            <p14:sldId id="264"/>
            <p14:sldId id="293"/>
            <p14:sldId id="265"/>
            <p14:sldId id="266"/>
            <p14:sldId id="283"/>
            <p14:sldId id="309"/>
            <p14:sldId id="271"/>
            <p14:sldId id="307"/>
            <p14:sldId id="300"/>
            <p14:sldId id="302"/>
            <p14:sldId id="303"/>
            <p14:sldId id="304"/>
            <p14:sldId id="297"/>
            <p14:sldId id="298"/>
            <p14:sldId id="273"/>
            <p14:sldId id="306"/>
            <p14:sldId id="274"/>
            <p14:sldId id="308"/>
            <p14:sldId id="275"/>
            <p14:sldId id="28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51474" autoAdjust="0"/>
  </p:normalViewPr>
  <p:slideViewPr>
    <p:cSldViewPr showGuides="1">
      <p:cViewPr varScale="1">
        <p:scale>
          <a:sx n="54" d="100"/>
          <a:sy n="54" d="100"/>
        </p:scale>
        <p:origin x="2290" y="48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-127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FE8C2EB-7806-4375-9407-94978D9B4466}" type="datetime1">
              <a:rPr lang="nb-NO" altLang="nb-NO"/>
              <a:pPr/>
              <a:t>16.10.2020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754FB85-38A4-4916-B9AE-8D273E0449B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152250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44538"/>
            <a:ext cx="59563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B38C766-51B5-4C03-8C96-D8888F326AD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46451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52194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44041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1000" dirty="0" smtClean="0">
              <a:ea typeface="+mn-lt"/>
              <a:cs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ea typeface="+mn-lt"/>
              <a:cs typeface="+mn-lt"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8482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76574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33548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08083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09177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7687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97012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34294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0575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19705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85434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4508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03011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53774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11995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18638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55507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28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9749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2660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92561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3046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69422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93240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0900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8C766-51B5-4C03-8C96-D8888F326AD4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7310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6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EA623-2397-4D4E-82ED-03A94B8C65BF}" type="datetime1">
              <a:rPr lang="nb-NO" altLang="nb-NO" smtClean="0"/>
              <a:t>16.10.2020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8E678D-CCAA-40F9-A51E-A97B9FF1EAA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7003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E4BD6-8DF4-43A6-A934-A86EEACF96B9}" type="datetime1">
              <a:rPr lang="nb-NO" altLang="nb-NO" smtClean="0"/>
              <a:t>16.10.2020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E08F0-FCF3-4C15-A990-A610EBA9550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0101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46752-D325-4F6E-95E0-8396610ACF34}" type="datetime1">
              <a:rPr lang="nb-NO" altLang="nb-NO" smtClean="0"/>
              <a:t>16.10.2020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88D48-6467-41DA-B560-4CC2BBDC1818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9385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14996-3C7B-4418-AAD3-EB0771976614}" type="datetime1">
              <a:rPr lang="nb-NO" altLang="nb-NO" smtClean="0"/>
              <a:t>16.10.2020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0EEE2-4F3B-41ED-A049-EB8AEF784DF1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37123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AF663-70F2-4191-A005-48DB8B2EB7CB}" type="datetime1">
              <a:rPr lang="nb-NO" altLang="nb-NO" smtClean="0"/>
              <a:t>16.10.2020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8EA8A-A6B1-4F02-B486-6C37CBE64476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9944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3A941-B1A7-4512-9443-35BA941B6075}" type="datetime1">
              <a:rPr lang="nb-NO" altLang="nb-NO" smtClean="0"/>
              <a:t>16.10.2020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C60B1-BBBB-4737-8DDB-318EB2F067E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0506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CBC396-710C-46AB-8BD1-21B3AEDF8460}" type="datetime1">
              <a:rPr lang="nb-NO" altLang="nb-NO" smtClean="0"/>
              <a:t>16.10.2020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58A47-43EE-45D6-9575-764BA2E1A5D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6264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B9ADC-F7C0-49D6-A136-F7A9F48ACE98}" type="datetime1">
              <a:rPr lang="nb-NO" altLang="nb-NO" smtClean="0"/>
              <a:t>16.10.2020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1FD55-9448-4C78-A2C8-C87313B2CBE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104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07BF778D-F996-401D-8EB1-5F0CAA358A80}" type="datetime1">
              <a:rPr lang="nb-NO" altLang="nb-NO" smtClean="0"/>
              <a:t>16.10.2020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fld id="{A615D73A-85D6-4665-8960-6C4C203A3F4C}" type="slidenum">
              <a:rPr lang="en-US" altLang="nb-NO"/>
              <a:pPr/>
              <a:t>‹#›</a:t>
            </a:fld>
            <a:endParaRPr lang="en-US" altLang="nb-NO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196"/>
            <a:ext cx="2649685" cy="1979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lovdata.no/dokument/NL/lov/2018-06-15-38" TargetMode="External"/><Relationship Id="rId3" Type="http://schemas.openxmlformats.org/officeDocument/2006/relationships/hyperlink" Target="https://www.uio.no/english/for-employees/support/research/quality-system-for-health-research/" TargetMode="External"/><Relationship Id="rId7" Type="http://schemas.openxmlformats.org/officeDocument/2006/relationships/hyperlink" Target="https://www.uio.no/english/services/it/research/sensitive-data/use-tsd/datacollection/nettskjema/consent/consent.m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o.no/english/for-employees/support/privacy-dataprotection/" TargetMode="External"/><Relationship Id="rId5" Type="http://schemas.openxmlformats.org/officeDocument/2006/relationships/hyperlink" Target="https://nsd.no/personvernombud/en/help/information_consent/" TargetMode="External"/><Relationship Id="rId4" Type="http://schemas.openxmlformats.org/officeDocument/2006/relationships/hyperlink" Target="https://nsd.no/personvernombud/en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sz="2400" dirty="0"/>
              <a:t>Privacy and data </a:t>
            </a:r>
            <a:r>
              <a:rPr lang="en-GB" sz="2400" dirty="0" smtClean="0"/>
              <a:t>protection in research</a:t>
            </a:r>
            <a:r>
              <a:rPr lang="en-GB" sz="2400" dirty="0"/>
              <a:t>	</a:t>
            </a:r>
            <a:endParaRPr lang="en-GB" sz="2400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883155" y="2857500"/>
            <a:ext cx="7543800" cy="2520280"/>
          </a:xfrm>
        </p:spPr>
        <p:txBody>
          <a:bodyPr/>
          <a:lstStyle/>
          <a:p>
            <a:endParaRPr lang="en-GB" sz="1600" b="1" noProof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en-GB" sz="1400" b="1" dirty="0"/>
              <a:t>Elin Stangeland, University of Oslo </a:t>
            </a:r>
            <a:r>
              <a:rPr lang="en-GB" sz="1400" b="1" dirty="0" smtClean="0"/>
              <a:t>Library, </a:t>
            </a:r>
            <a:r>
              <a:rPr lang="en-GB" sz="1400" b="1" dirty="0"/>
              <a:t>Digital services</a:t>
            </a:r>
          </a:p>
          <a:p>
            <a:endParaRPr lang="en-GB" noProof="0" dirty="0" smtClean="0"/>
          </a:p>
          <a:p>
            <a:r>
              <a:rPr lang="en-GB" sz="1400" b="1" noProof="0" dirty="0" smtClean="0"/>
              <a:t>		</a:t>
            </a:r>
          </a:p>
          <a:p>
            <a:endParaRPr lang="en-GB" sz="1400" b="1" dirty="0"/>
          </a:p>
          <a:p>
            <a:endParaRPr lang="en-GB" sz="1400" b="1" noProof="0" dirty="0" smtClean="0"/>
          </a:p>
          <a:p>
            <a:endParaRPr lang="en-GB" sz="1400" b="1" dirty="0"/>
          </a:p>
          <a:p>
            <a:endParaRPr lang="en-GB" sz="1400" b="1" noProof="0" dirty="0" smtClean="0"/>
          </a:p>
          <a:p>
            <a:r>
              <a:rPr lang="en-GB" sz="1400" b="1" dirty="0"/>
              <a:t>	</a:t>
            </a:r>
            <a:r>
              <a:rPr lang="en-GB" sz="1400" b="1" dirty="0" smtClean="0"/>
              <a:t>	              </a:t>
            </a:r>
            <a:r>
              <a:rPr lang="en-GB" sz="1400" b="1" noProof="0" dirty="0" smtClean="0"/>
              <a:t>Building upon materials created by Anne Bergsaker, USIT</a:t>
            </a:r>
            <a:endParaRPr lang="en-GB" sz="1400" b="1" noProof="0" dirty="0"/>
          </a:p>
        </p:txBody>
      </p:sp>
    </p:spTree>
    <p:extLst>
      <p:ext uri="{BB962C8B-B14F-4D97-AF65-F5344CB8AC3E}">
        <p14:creationId xmlns:p14="http://schemas.microsoft.com/office/powerpoint/2010/main" val="35520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9819AF9B-F632-A34D-9D89-6BD3A2FF8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620" b="215"/>
          <a:stretch/>
        </p:blipFill>
        <p:spPr>
          <a:xfrm>
            <a:off x="3090911" y="1568708"/>
            <a:ext cx="3068499" cy="368490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BE6BF64-495E-5F4E-8912-71E49223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89" y="441011"/>
            <a:ext cx="7921625" cy="954088"/>
          </a:xfrm>
        </p:spPr>
        <p:txBody>
          <a:bodyPr/>
          <a:lstStyle/>
          <a:p>
            <a:r>
              <a:rPr lang="en-GB" noProof="0" dirty="0" smtClean="0">
                <a:solidFill>
                  <a:schemeClr val="bg1"/>
                </a:solidFill>
              </a:rPr>
              <a:t>De-identified and anonymous data?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99F1C0-B1F6-7C4B-827F-19B7C1000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6139" y="1449572"/>
            <a:ext cx="3304187" cy="2815856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 smtClean="0">
                <a:solidFill>
                  <a:schemeClr val="bg2">
                    <a:lumMod val="75000"/>
                  </a:schemeClr>
                </a:solidFill>
              </a:rPr>
              <a:t>Anonymous data means that NO ONE can identify persons in a dataset. Anonymous data are not seen as personal data. Data can in some cases be anonymised by deleting any information that contributes towards identification.</a:t>
            </a:r>
            <a:endParaRPr lang="en-GB" noProof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A1757A-0E30-B648-B1C2-93107997F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674" y="1395099"/>
            <a:ext cx="3510830" cy="3429000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De-identified data means that information used for identification have been replaced by a code with an associated key.  De-identified data are seen as personal data. If you delete the associated key, de-identified data can be anonymous.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C5FED-9299-5A47-82DA-1EF51D8C3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D0B06-AAFA-4F68-A552-7AA1B1FEE545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623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clothing&#10;&#10;Description generated with high confidence">
            <a:extLst>
              <a:ext uri="{FF2B5EF4-FFF2-40B4-BE49-F238E27FC236}">
                <a16:creationId xmlns:a16="http://schemas.microsoft.com/office/drawing/2014/main" id="{9819AF9B-F632-A34D-9D89-6BD3A2FF8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620" b="215"/>
          <a:stretch/>
        </p:blipFill>
        <p:spPr>
          <a:xfrm>
            <a:off x="3090911" y="1568708"/>
            <a:ext cx="3068499" cy="368490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BE6BF64-495E-5F4E-8912-71E49223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89" y="441011"/>
            <a:ext cx="7921625" cy="954088"/>
          </a:xfrm>
        </p:spPr>
        <p:txBody>
          <a:bodyPr/>
          <a:lstStyle/>
          <a:p>
            <a:r>
              <a:rPr lang="en-GB" noProof="0" dirty="0" smtClean="0">
                <a:solidFill>
                  <a:schemeClr val="bg1"/>
                </a:solidFill>
              </a:rPr>
              <a:t>De-identified and anonymous data?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99F1C0-B1F6-7C4B-827F-19B7C1000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6139" y="1449572"/>
            <a:ext cx="3304187" cy="2815856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Anonymous data means that NO ONE can identify persons in a dataset. Anonymous data are not seen as personal data. Data can in some cases be anonymised by deleting any information that contributes towards identification.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A1757A-0E30-B648-B1C2-93107997F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674" y="1395099"/>
            <a:ext cx="3510830" cy="3429000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 smtClean="0">
                <a:solidFill>
                  <a:schemeClr val="bg2">
                    <a:lumMod val="75000"/>
                  </a:schemeClr>
                </a:solidFill>
              </a:rPr>
              <a:t>De-identified data means that information used for identification have been replaced by a code with an associated key.  De-identified data are seen as personal data. If you delete the associated key, de-identified data can be anonymous.</a:t>
            </a:r>
            <a:endParaRPr lang="en-GB" noProof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3C5FED-9299-5A47-82DA-1EF51D8C3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D0B06-AAFA-4F68-A552-7AA1B1FEE545}" type="slidenum">
              <a:rPr lang="en-US" altLang="nb-NO" smtClean="0"/>
              <a:pPr>
                <a:defRPr/>
              </a:pPr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5008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-46391"/>
            <a:ext cx="9769402" cy="4838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647" y="5253335"/>
            <a:ext cx="6099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Source </a:t>
            </a:r>
            <a:r>
              <a:rPr lang="nb-NO" sz="1200" dirty="0" smtClean="0"/>
              <a:t>NRK (in Norwegian): </a:t>
            </a:r>
            <a:r>
              <a:rPr lang="nb-NO" sz="1200" dirty="0"/>
              <a:t>https://www.nrk.no/norge/xl/avslort-av-mobilen-1.14911685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91671"/>
            <a:ext cx="1640015" cy="9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79DA2-1C7A-4327-B537-021542BA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38" y="374968"/>
            <a:ext cx="7921625" cy="954088"/>
          </a:xfrm>
        </p:spPr>
        <p:txBody>
          <a:bodyPr/>
          <a:lstStyle/>
          <a:p>
            <a:r>
              <a:rPr lang="en-GB" noProof="0" dirty="0" smtClean="0"/>
              <a:t>What is the researchers responsibility?</a:t>
            </a:r>
            <a:br>
              <a:rPr lang="en-GB" noProof="0" dirty="0" smtClean="0"/>
            </a:b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04641-14D9-4DB3-ACF6-A21E0A10B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3729" y="985292"/>
            <a:ext cx="5287056" cy="3767578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noProof="0" dirty="0" smtClean="0">
                <a:ea typeface="+mn-lt"/>
                <a:cs typeface="+mn-lt"/>
              </a:rPr>
              <a:t>Project managers are responsible for the privacy of the participants when their personal data are to be processed. They must: 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600" noProof="0" dirty="0" smtClean="0">
                <a:ea typeface="+mn-lt"/>
                <a:cs typeface="+mn-lt"/>
              </a:rPr>
              <a:t>determine and maintain an overview of what types of personal data shall be processed in the research project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600" noProof="0" dirty="0" smtClean="0">
                <a:ea typeface="+mn-lt"/>
                <a:cs typeface="+mn-lt"/>
              </a:rPr>
              <a:t>prepare a consent form and information about rights to be presented to respondents or informants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600" noProof="0" dirty="0" smtClean="0">
                <a:ea typeface="+mn-lt"/>
                <a:cs typeface="+mn-lt"/>
              </a:rPr>
              <a:t>Notify the project to NSD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600" noProof="0" dirty="0" smtClean="0">
                <a:ea typeface="+mn-lt"/>
                <a:cs typeface="+mn-lt"/>
              </a:rPr>
              <a:t>If needed, enter data processor agreements with external information or service providers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600" noProof="0" dirty="0" smtClean="0">
                <a:ea typeface="+mn-lt"/>
                <a:cs typeface="+mn-lt"/>
              </a:rPr>
              <a:t>Ensure that appropriate technical solutions for collection, storage, transmission and analysis are utilised. 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600" dirty="0" smtClean="0">
                <a:ea typeface="+mn-lt"/>
                <a:cs typeface="+mn-lt"/>
              </a:rPr>
              <a:t>Ensure </a:t>
            </a:r>
            <a:r>
              <a:rPr lang="en-US" sz="1600" dirty="0">
                <a:ea typeface="+mn-lt"/>
                <a:cs typeface="+mn-lt"/>
              </a:rPr>
              <a:t>that project staff </a:t>
            </a:r>
            <a:r>
              <a:rPr lang="en-US" sz="1600" dirty="0" smtClean="0">
                <a:ea typeface="+mn-lt"/>
                <a:cs typeface="+mn-lt"/>
              </a:rPr>
              <a:t>are trained in securely </a:t>
            </a:r>
            <a:r>
              <a:rPr lang="en-US" sz="1600" dirty="0">
                <a:ea typeface="+mn-lt"/>
                <a:cs typeface="+mn-lt"/>
              </a:rPr>
              <a:t>processing of </a:t>
            </a:r>
            <a:r>
              <a:rPr lang="en-US" sz="1600" dirty="0" smtClean="0">
                <a:ea typeface="+mn-lt"/>
                <a:cs typeface="+mn-lt"/>
              </a:rPr>
              <a:t>personal research </a:t>
            </a:r>
            <a:r>
              <a:rPr lang="en-US" sz="1600" dirty="0">
                <a:ea typeface="+mn-lt"/>
                <a:cs typeface="+mn-lt"/>
              </a:rPr>
              <a:t>data</a:t>
            </a:r>
            <a:endParaRPr lang="en-GB" sz="1600" noProof="0" dirty="0" smtClean="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54C32-3EE2-487E-A07F-79E19E69D8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D0B06-AAFA-4F68-A552-7AA1B1FEE545}" type="slidenum">
              <a:rPr lang="en-US" altLang="nb-NO"/>
              <a:pPr>
                <a:defRPr/>
              </a:pPr>
              <a:t>14</a:t>
            </a:fld>
            <a:endParaRPr lang="en-US" altLang="nb-NO"/>
          </a:p>
        </p:txBody>
      </p:sp>
      <p:pic>
        <p:nvPicPr>
          <p:cNvPr id="10" name="Picture 10" descr="A picture containing person, wall, man, building&#10;&#10;Description generated with very high confidence">
            <a:extLst>
              <a:ext uri="{FF2B5EF4-FFF2-40B4-BE49-F238E27FC236}">
                <a16:creationId xmlns:a16="http://schemas.microsoft.com/office/drawing/2014/main" id="{287A667C-F68E-487E-A917-4F5A0A6362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2406" b="-366"/>
          <a:stretch/>
        </p:blipFill>
        <p:spPr>
          <a:xfrm>
            <a:off x="5530785" y="1755203"/>
            <a:ext cx="3474944" cy="30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7C66-4C58-8943-87B9-31A87884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 </a:t>
            </a:r>
            <a:r>
              <a:rPr lang="nb-NO" dirty="0"/>
              <a:t>3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35CD-300D-5C44-9C63-50D41AC3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Will be </a:t>
            </a:r>
            <a:r>
              <a:rPr lang="nb-NO" dirty="0" err="1" smtClean="0"/>
              <a:t>you</a:t>
            </a:r>
            <a:r>
              <a:rPr lang="nb-NO" dirty="0" smtClean="0"/>
              <a:t> be in charge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privacy</a:t>
            </a:r>
            <a:r>
              <a:rPr lang="nb-NO" dirty="0" smtClean="0"/>
              <a:t> </a:t>
            </a:r>
            <a:r>
              <a:rPr lang="nb-NO" dirty="0" err="1" smtClean="0"/>
              <a:t>protection</a:t>
            </a:r>
            <a:r>
              <a:rPr lang="nb-NO" dirty="0" smtClean="0"/>
              <a:t> for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?</a:t>
            </a:r>
            <a:endParaRPr lang="en-NO" dirty="0"/>
          </a:p>
          <a:p>
            <a:pPr marL="0" indent="0">
              <a:buNone/>
            </a:pPr>
            <a:endParaRPr lang="en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1062D-CD60-2E43-8929-45A61756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3001516"/>
            <a:ext cx="2921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93204"/>
            <a:ext cx="7921625" cy="954088"/>
          </a:xfrm>
        </p:spPr>
        <p:txBody>
          <a:bodyPr/>
          <a:lstStyle/>
          <a:p>
            <a:r>
              <a:rPr lang="nb-NO" dirty="0" smtClean="0"/>
              <a:t>Information for research </a:t>
            </a:r>
            <a:r>
              <a:rPr lang="nb-NO" dirty="0" err="1" smtClean="0"/>
              <a:t>subjects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147292"/>
            <a:ext cx="8317865" cy="3932708"/>
          </a:xfrm>
        </p:spPr>
        <p:txBody>
          <a:bodyPr/>
          <a:lstStyle/>
          <a:p>
            <a:r>
              <a:rPr lang="en-US" dirty="0" smtClean="0"/>
              <a:t>Contact </a:t>
            </a:r>
            <a:r>
              <a:rPr lang="en-US" dirty="0"/>
              <a:t>information of the Data </a:t>
            </a:r>
            <a:r>
              <a:rPr lang="en-US" dirty="0" smtClean="0"/>
              <a:t>Controller </a:t>
            </a:r>
            <a:r>
              <a:rPr lang="en-US" dirty="0"/>
              <a:t>and the Data Protection </a:t>
            </a:r>
            <a:r>
              <a:rPr lang="en-US" dirty="0" smtClean="0"/>
              <a:t>Officer</a:t>
            </a:r>
          </a:p>
          <a:p>
            <a:r>
              <a:rPr lang="en-US" dirty="0" smtClean="0"/>
              <a:t>Details about the processing purpose and legal </a:t>
            </a:r>
            <a:r>
              <a:rPr lang="en-US" dirty="0"/>
              <a:t>basis for the </a:t>
            </a:r>
            <a:r>
              <a:rPr lang="en-US" dirty="0" smtClean="0"/>
              <a:t>processing</a:t>
            </a:r>
          </a:p>
          <a:p>
            <a:r>
              <a:rPr lang="en-US" dirty="0" smtClean="0"/>
              <a:t>Who will have access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time period </a:t>
            </a:r>
            <a:r>
              <a:rPr lang="en-US" dirty="0" smtClean="0"/>
              <a:t>the </a:t>
            </a:r>
            <a:r>
              <a:rPr lang="en-US" dirty="0"/>
              <a:t>information will be stored </a:t>
            </a:r>
            <a:endParaRPr lang="en-US" dirty="0" smtClean="0"/>
          </a:p>
          <a:p>
            <a:r>
              <a:rPr lang="en-US" dirty="0" smtClean="0"/>
              <a:t>Information about any </a:t>
            </a:r>
            <a:r>
              <a:rPr lang="en-US" dirty="0"/>
              <a:t>other rights they have </a:t>
            </a:r>
            <a:r>
              <a:rPr lang="en-US" dirty="0" smtClean="0"/>
              <a:t>according </a:t>
            </a:r>
            <a:r>
              <a:rPr lang="en-US" dirty="0"/>
              <a:t>to the Privacy Act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NSD has a lot more information about how to do this well: </a:t>
            </a:r>
            <a:r>
              <a:rPr lang="nb-NO" dirty="0"/>
              <a:t>https://</a:t>
            </a:r>
            <a:r>
              <a:rPr lang="nb-NO" dirty="0" smtClean="0"/>
              <a:t>nsd.no/personvernombud/en/help/information_consent/information_requirements.html</a:t>
            </a:r>
            <a:endParaRPr lang="en-US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7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EE1D6-E083-4EE3-99DA-EBC23EC6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03" y="552444"/>
            <a:ext cx="7921625" cy="954088"/>
          </a:xfrm>
        </p:spPr>
        <p:txBody>
          <a:bodyPr/>
          <a:lstStyle/>
          <a:p>
            <a:r>
              <a:rPr lang="en-GB" noProof="0" dirty="0" smtClean="0"/>
              <a:t>Consent</a:t>
            </a:r>
            <a:endParaRPr lang="en-GB" noProof="0" dirty="0"/>
          </a:p>
        </p:txBody>
      </p:sp>
      <p:pic>
        <p:nvPicPr>
          <p:cNvPr id="6" name="Picture 6" descr="A close up of a pencil&#10;&#10;Description generated with high confidence">
            <a:extLst>
              <a:ext uri="{FF2B5EF4-FFF2-40B4-BE49-F238E27FC236}">
                <a16:creationId xmlns:a16="http://schemas.microsoft.com/office/drawing/2014/main" id="{19EF4290-E1C4-4AC7-B451-ECC92A52D3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0082" r="11369" b="367"/>
          <a:stretch/>
        </p:blipFill>
        <p:spPr>
          <a:xfrm>
            <a:off x="406802" y="1667880"/>
            <a:ext cx="3736718" cy="315733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8D586-1F0B-4B81-A92A-E1AD6D795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0307" y="697260"/>
            <a:ext cx="4612129" cy="3884882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 noProof="0" dirty="0" smtClean="0">
                <a:ea typeface="+mn-lt"/>
                <a:cs typeface="+mn-lt"/>
              </a:rPr>
              <a:t>For a consent to be valid and work as a basis for processing, it must be: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900" noProof="0" dirty="0" smtClean="0">
                <a:ea typeface="+mn-lt"/>
                <a:cs typeface="+mn-lt"/>
              </a:rPr>
              <a:t>Voluntary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900" noProof="0" dirty="0" smtClean="0">
                <a:ea typeface="+mn-lt"/>
                <a:cs typeface="+mn-lt"/>
              </a:rPr>
              <a:t>Specific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900" noProof="0" dirty="0" smtClean="0">
                <a:ea typeface="+mn-lt"/>
                <a:cs typeface="+mn-lt"/>
              </a:rPr>
              <a:t>Informed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900" noProof="0" dirty="0" smtClean="0">
                <a:ea typeface="+mn-lt"/>
                <a:cs typeface="+mn-lt"/>
              </a:rPr>
              <a:t>Unequivocal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900" noProof="0" dirty="0" smtClean="0">
                <a:ea typeface="+mn-lt"/>
                <a:cs typeface="+mn-lt"/>
              </a:rPr>
              <a:t>Given actively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900" noProof="0" dirty="0" smtClean="0">
                <a:ea typeface="+mn-lt"/>
                <a:cs typeface="+mn-lt"/>
              </a:rPr>
              <a:t>Documentable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900" noProof="0" dirty="0" smtClean="0">
                <a:ea typeface="+mn-lt"/>
                <a:cs typeface="+mn-lt"/>
              </a:rPr>
              <a:t>Possible to withdraw as easily as it was given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900" noProof="0" dirty="0" smtClean="0">
                <a:ea typeface="+mn-lt"/>
                <a:cs typeface="+mn-lt"/>
              </a:rPr>
              <a:t>If you wish to use the data for a new/different purpose, a new consent must be obtained from the data subject.</a:t>
            </a:r>
            <a:endParaRPr lang="en-GB" sz="19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26C42-F1F0-49CD-A69A-C6D6212EC5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D0B06-AAFA-4F68-A552-7AA1B1FEE545}" type="slidenum">
              <a:rPr lang="en-US" altLang="nb-NO"/>
              <a:pPr>
                <a:defRPr/>
              </a:pPr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046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912"/>
            <a:ext cx="7921625" cy="954088"/>
          </a:xfrm>
        </p:spPr>
        <p:txBody>
          <a:bodyPr/>
          <a:lstStyle/>
          <a:p>
            <a:r>
              <a:rPr lang="en-GB" noProof="0" dirty="0" smtClean="0">
                <a:solidFill>
                  <a:schemeClr val="tx1"/>
                </a:solidFill>
              </a:rPr>
              <a:t>Handling consent in TSD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489348"/>
            <a:ext cx="7924800" cy="3590652"/>
          </a:xfrm>
        </p:spPr>
        <p:txBody>
          <a:bodyPr/>
          <a:lstStyle/>
          <a:p>
            <a:r>
              <a:rPr lang="en-US" dirty="0" smtClean="0"/>
              <a:t>TSD = </a:t>
            </a:r>
            <a:r>
              <a:rPr lang="en-US" dirty="0" err="1" smtClean="0"/>
              <a:t>UiOs</a:t>
            </a:r>
            <a:r>
              <a:rPr lang="en-US" dirty="0" smtClean="0"/>
              <a:t> service for sensitive data</a:t>
            </a:r>
          </a:p>
          <a:p>
            <a:endParaRPr lang="en-US" dirty="0"/>
          </a:p>
          <a:p>
            <a:r>
              <a:rPr lang="en-US" dirty="0" smtClean="0"/>
              <a:t>At UiO a TSD Consent portal is available</a:t>
            </a:r>
          </a:p>
          <a:p>
            <a:pPr lvl="1"/>
            <a:r>
              <a:rPr lang="en-US" dirty="0" smtClean="0"/>
              <a:t>Makes it easier to manage consents</a:t>
            </a:r>
          </a:p>
          <a:p>
            <a:pPr lvl="1"/>
            <a:r>
              <a:rPr lang="en-US" dirty="0" smtClean="0"/>
              <a:t>And for research contributors to log in and remove consent</a:t>
            </a:r>
          </a:p>
          <a:p>
            <a:pPr lvl="1"/>
            <a:r>
              <a:rPr lang="en-US" dirty="0" smtClean="0"/>
              <a:t>Data is captured via the nettskjema.no tool or it can be imported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Information can be found on the USIT web pages: </a:t>
            </a:r>
            <a:r>
              <a:rPr lang="nb-NO" dirty="0"/>
              <a:t>https://www.uio.no/english/services/it/research/sensitive-data/use-tsd/datacollection/nettskjema/consent/consent.md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53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7" y="485468"/>
            <a:ext cx="9041552" cy="52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4068" cy="4873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243195"/>
            <a:ext cx="6655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Source: https://nsd.no/personvernombud/en/notify/notification_test.html</a:t>
            </a:r>
          </a:p>
        </p:txBody>
      </p:sp>
    </p:spTree>
    <p:extLst>
      <p:ext uri="{BB962C8B-B14F-4D97-AF65-F5344CB8AC3E}">
        <p14:creationId xmlns:p14="http://schemas.microsoft.com/office/powerpoint/2010/main" val="27703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7C66-4C58-8943-87B9-31A87884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Zoom Feedback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35CD-300D-5C44-9C63-50D41AC3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O" dirty="0"/>
              <a:t>Open the menu “Participants” and click on “Yes” in the bottom of the menu. Then click on “No”.</a:t>
            </a:r>
          </a:p>
          <a:p>
            <a:pPr marL="0" indent="0">
              <a:buNone/>
            </a:pPr>
            <a:endParaRPr lang="en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1062D-CD60-2E43-8929-45A61756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3001516"/>
            <a:ext cx="2921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9228"/>
            <a:ext cx="4601746" cy="4824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759" y="708025"/>
            <a:ext cx="4585241" cy="46433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8716" y="5343362"/>
            <a:ext cx="4785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Source: https://nsd.no/personvernombud/en/notify/</a:t>
            </a:r>
          </a:p>
        </p:txBody>
      </p:sp>
    </p:spTree>
    <p:extLst>
      <p:ext uri="{BB962C8B-B14F-4D97-AF65-F5344CB8AC3E}">
        <p14:creationId xmlns:p14="http://schemas.microsoft.com/office/powerpoint/2010/main" val="13445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76A7-9C88-45A4-9EE1-B0B1A2FA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47901"/>
            <a:ext cx="7921625" cy="954088"/>
          </a:xfrm>
        </p:spPr>
        <p:txBody>
          <a:bodyPr/>
          <a:lstStyle/>
          <a:p>
            <a:r>
              <a:rPr lang="en-GB" noProof="0" dirty="0" smtClean="0"/>
              <a:t>Data Processor agreements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C9E13-3B93-4B88-9C7A-279C635C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834" y="1129308"/>
            <a:ext cx="4586197" cy="3655843"/>
          </a:xfrm>
        </p:spPr>
        <p:txBody>
          <a:bodyPr/>
          <a:lstStyle/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dirty="0" smtClean="0">
                <a:ea typeface="+mn-lt"/>
                <a:cs typeface="+mn-lt"/>
              </a:rPr>
              <a:t>The </a:t>
            </a:r>
            <a:r>
              <a:rPr lang="en-US" sz="1800" dirty="0">
                <a:ea typeface="+mn-lt"/>
                <a:cs typeface="+mn-lt"/>
              </a:rPr>
              <a:t>subject and duration of the processing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dirty="0" smtClean="0">
                <a:ea typeface="+mn-lt"/>
                <a:cs typeface="+mn-lt"/>
              </a:rPr>
              <a:t>The </a:t>
            </a:r>
            <a:r>
              <a:rPr lang="en-US" sz="1800" dirty="0">
                <a:ea typeface="+mn-lt"/>
                <a:cs typeface="+mn-lt"/>
              </a:rPr>
              <a:t>nature and purpose of the processing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dirty="0" smtClean="0">
                <a:ea typeface="+mn-lt"/>
                <a:cs typeface="+mn-lt"/>
              </a:rPr>
              <a:t>The </a:t>
            </a:r>
            <a:r>
              <a:rPr lang="en-US" sz="1800" dirty="0">
                <a:ea typeface="+mn-lt"/>
                <a:cs typeface="+mn-lt"/>
              </a:rPr>
              <a:t>type of personal data and categories of the registered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dirty="0" smtClean="0">
                <a:ea typeface="+mn-lt"/>
                <a:cs typeface="+mn-lt"/>
              </a:rPr>
              <a:t>The </a:t>
            </a:r>
            <a:r>
              <a:rPr lang="en-US" sz="1800" dirty="0">
                <a:ea typeface="+mn-lt"/>
                <a:cs typeface="+mn-lt"/>
              </a:rPr>
              <a:t>rights and duties of the data controller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dirty="0" smtClean="0">
                <a:ea typeface="+mn-lt"/>
                <a:cs typeface="+mn-lt"/>
              </a:rPr>
              <a:t>What </a:t>
            </a:r>
            <a:r>
              <a:rPr lang="en-US" sz="1800" dirty="0">
                <a:ea typeface="+mn-lt"/>
                <a:cs typeface="+mn-lt"/>
              </a:rPr>
              <a:t>the data processors can do with personal data for which UiO is the data controller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800" dirty="0" smtClean="0">
                <a:ea typeface="+mn-lt"/>
                <a:cs typeface="+mn-lt"/>
              </a:rPr>
              <a:t>How </a:t>
            </a:r>
            <a:r>
              <a:rPr lang="en-US" sz="1800" dirty="0">
                <a:ea typeface="+mn-lt"/>
                <a:cs typeface="+mn-lt"/>
              </a:rPr>
              <a:t>personal data is safeguarded against </a:t>
            </a:r>
            <a:r>
              <a:rPr lang="en-US" sz="1800" dirty="0" err="1">
                <a:ea typeface="+mn-lt"/>
                <a:cs typeface="+mn-lt"/>
              </a:rPr>
              <a:t>unauthorised</a:t>
            </a:r>
            <a:r>
              <a:rPr lang="en-US" sz="1800" dirty="0">
                <a:ea typeface="+mn-lt"/>
                <a:cs typeface="+mn-lt"/>
              </a:rPr>
              <a:t> access, alteration, erasure, loss or damage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endParaRPr lang="en-GB" sz="1800" noProof="0" dirty="0" smtClean="0">
              <a:ea typeface="+mn-lt"/>
              <a:cs typeface="+mn-lt"/>
            </a:endParaRPr>
          </a:p>
          <a:p>
            <a:pPr marL="271145" indent="-271145"/>
            <a:endParaRPr lang="en-GB" noProof="0" dirty="0"/>
          </a:p>
        </p:txBody>
      </p:sp>
      <p:pic>
        <p:nvPicPr>
          <p:cNvPr id="6" name="Picture 6" descr="A picture containing text, person, table&#10;&#10;Description generated with high confidence">
            <a:extLst>
              <a:ext uri="{FF2B5EF4-FFF2-40B4-BE49-F238E27FC236}">
                <a16:creationId xmlns:a16="http://schemas.microsoft.com/office/drawing/2014/main" id="{034C105C-01DA-4D91-BDF9-A767BA4834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519" r="6045"/>
          <a:stretch/>
        </p:blipFill>
        <p:spPr>
          <a:xfrm>
            <a:off x="5101990" y="1057300"/>
            <a:ext cx="4072966" cy="36201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01BE8-4FB0-4606-A744-C284B06669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D0B06-AAFA-4F68-A552-7AA1B1FEE545}" type="slidenum">
              <a:rPr lang="en-US" altLang="nb-NO"/>
              <a:pPr>
                <a:defRPr/>
              </a:pPr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156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7C66-4C58-8943-87B9-31A87884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 smtClean="0"/>
              <a:t>Question</a:t>
            </a:r>
            <a:r>
              <a:rPr lang="nb-NO" dirty="0"/>
              <a:t> </a:t>
            </a:r>
            <a:r>
              <a:rPr lang="nb-NO" dirty="0" smtClean="0"/>
              <a:t>4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35CD-300D-5C44-9C63-50D41AC3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Will </a:t>
            </a:r>
            <a:r>
              <a:rPr lang="nb-NO" dirty="0" err="1" smtClean="0"/>
              <a:t>you</a:t>
            </a:r>
            <a:r>
              <a:rPr lang="nb-NO" dirty="0" smtClean="0"/>
              <a:t> be </a:t>
            </a:r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dirty="0" err="1" smtClean="0"/>
              <a:t>external</a:t>
            </a:r>
            <a:r>
              <a:rPr lang="nb-NO" dirty="0" smtClean="0"/>
              <a:t> </a:t>
            </a:r>
            <a:r>
              <a:rPr lang="nb-NO" dirty="0" err="1" smtClean="0"/>
              <a:t>organisations</a:t>
            </a:r>
            <a:r>
              <a:rPr lang="nb-NO" dirty="0" smtClean="0"/>
              <a:t> to assist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data </a:t>
            </a:r>
            <a:r>
              <a:rPr lang="nb-NO" dirty="0" err="1" smtClean="0"/>
              <a:t>processing</a:t>
            </a:r>
            <a:r>
              <a:rPr lang="nb-NO" dirty="0" smtClean="0"/>
              <a:t> for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?</a:t>
            </a:r>
            <a:endParaRPr lang="en-NO" dirty="0"/>
          </a:p>
          <a:p>
            <a:pPr marL="0" indent="0">
              <a:buNone/>
            </a:pPr>
            <a:endParaRPr lang="en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1062D-CD60-2E43-8929-45A61756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3001516"/>
            <a:ext cx="2921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D492-5B09-4EBE-B2E5-2C648E74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2" y="463474"/>
            <a:ext cx="7921625" cy="954088"/>
          </a:xfrm>
        </p:spPr>
        <p:txBody>
          <a:bodyPr/>
          <a:lstStyle/>
          <a:p>
            <a:r>
              <a:rPr lang="nb-NO" dirty="0">
                <a:solidFill>
                  <a:srgbClr val="FF0000"/>
                </a:solidFill>
              </a:rPr>
              <a:t>Data </a:t>
            </a:r>
            <a:r>
              <a:rPr lang="nb-NO" dirty="0" err="1">
                <a:solidFill>
                  <a:srgbClr val="FF0000"/>
                </a:solidFill>
              </a:rPr>
              <a:t>Protection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Impact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Assessment</a:t>
            </a:r>
            <a:r>
              <a:rPr lang="nb-NO" dirty="0" smtClean="0">
                <a:solidFill>
                  <a:srgbClr val="FF0000"/>
                </a:solidFill>
              </a:rPr>
              <a:t> (DPIA)</a:t>
            </a:r>
            <a:endParaRPr lang="en-GB" noProof="0" dirty="0">
              <a:solidFill>
                <a:srgbClr val="FF0000"/>
              </a:solidFill>
            </a:endParaRPr>
          </a:p>
        </p:txBody>
      </p:sp>
      <p:pic>
        <p:nvPicPr>
          <p:cNvPr id="6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E76D2C04-F62C-4C4B-A64E-FB59417487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1264" r="8929" b="-215"/>
          <a:stretch/>
        </p:blipFill>
        <p:spPr>
          <a:xfrm>
            <a:off x="648124" y="1678285"/>
            <a:ext cx="3861217" cy="310317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AAB5F-8DEF-4761-BD28-15482C38C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2814" y="1469066"/>
            <a:ext cx="4321680" cy="4052730"/>
          </a:xfrm>
        </p:spPr>
        <p:txBody>
          <a:bodyPr/>
          <a:lstStyle/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nb-NO" sz="2000" dirty="0" smtClean="0"/>
              <a:t>A DPIA is </a:t>
            </a:r>
            <a:r>
              <a:rPr lang="nb-NO" sz="2000" dirty="0" err="1" smtClean="0"/>
              <a:t>needed</a:t>
            </a:r>
            <a:r>
              <a:rPr lang="nb-NO" sz="2000" dirty="0" smtClean="0"/>
              <a:t> in </a:t>
            </a:r>
            <a:r>
              <a:rPr lang="nb-NO" sz="2000" dirty="0" err="1" smtClean="0"/>
              <a:t>situations</a:t>
            </a:r>
            <a:r>
              <a:rPr lang="nb-NO" sz="2000" dirty="0" smtClean="0"/>
              <a:t> </a:t>
            </a:r>
            <a:r>
              <a:rPr lang="nb-NO" sz="2000" dirty="0" err="1" smtClean="0"/>
              <a:t>when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processing</a:t>
            </a:r>
            <a:r>
              <a:rPr lang="nb-NO" sz="2000" dirty="0" smtClean="0"/>
              <a:t> </a:t>
            </a:r>
            <a:r>
              <a:rPr lang="nb-NO" sz="2000" dirty="0" err="1" smtClean="0"/>
              <a:t>involves</a:t>
            </a:r>
            <a:r>
              <a:rPr lang="nb-NO" sz="2000" dirty="0" smtClean="0"/>
              <a:t> </a:t>
            </a:r>
            <a:r>
              <a:rPr lang="nb-NO" sz="2000" dirty="0" err="1" smtClean="0"/>
              <a:t>high</a:t>
            </a:r>
            <a:r>
              <a:rPr lang="nb-NO" sz="2000" dirty="0" smtClean="0"/>
              <a:t> risks for </a:t>
            </a:r>
            <a:r>
              <a:rPr lang="nb-NO" sz="2000" dirty="0" err="1" smtClean="0"/>
              <a:t>people’s</a:t>
            </a:r>
            <a:r>
              <a:rPr lang="nb-NO" sz="2000" dirty="0" smtClean="0"/>
              <a:t> </a:t>
            </a:r>
            <a:r>
              <a:rPr lang="nb-NO" sz="2000" dirty="0" err="1" smtClean="0"/>
              <a:t>rights</a:t>
            </a:r>
            <a:r>
              <a:rPr lang="nb-NO" sz="2000" dirty="0" smtClean="0"/>
              <a:t> and </a:t>
            </a:r>
            <a:r>
              <a:rPr lang="nb-NO" sz="2000" dirty="0" err="1" smtClean="0"/>
              <a:t>liberties</a:t>
            </a:r>
            <a:endParaRPr lang="nb-NO" sz="2000" dirty="0" smtClean="0"/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 smtClean="0"/>
              <a:t>The assessment takes place before the research can start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000" dirty="0" smtClean="0"/>
              <a:t>Involves an extensive review of the planned data processing, and its </a:t>
            </a:r>
            <a:r>
              <a:rPr lang="en-US" sz="2000" dirty="0"/>
              <a:t>potential </a:t>
            </a:r>
            <a:r>
              <a:rPr lang="en-US" sz="2000" dirty="0" smtClean="0"/>
              <a:t>privacy protection consequences</a:t>
            </a:r>
            <a:endParaRPr lang="en-GB" sz="2000" dirty="0" smtClean="0">
              <a:ea typeface="+mn-lt"/>
              <a:cs typeface="+mn-lt"/>
            </a:endParaRP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000" noProof="0" dirty="0" smtClean="0">
                <a:ea typeface="+mn-lt"/>
                <a:cs typeface="+mn-lt"/>
              </a:rPr>
              <a:t>For projects that you notify NSD about, the DPIA will be conducted by NSD</a:t>
            </a:r>
          </a:p>
          <a:p>
            <a:pPr marL="271145" indent="-271145"/>
            <a:endParaRPr lang="en-GB" sz="2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9896A-ADAD-4E3E-A4D9-9D988309CC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D0B06-AAFA-4F68-A552-7AA1B1FEE545}" type="slidenum">
              <a:rPr lang="en-US" altLang="nb-NO"/>
              <a:pPr>
                <a:defRPr/>
              </a:pPr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764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1236"/>
            <a:ext cx="7921625" cy="954088"/>
          </a:xfrm>
        </p:spPr>
        <p:txBody>
          <a:bodyPr/>
          <a:lstStyle/>
          <a:p>
            <a:r>
              <a:rPr lang="en-GB" noProof="0" dirty="0" err="1" smtClean="0"/>
              <a:t>Anonymisation</a:t>
            </a:r>
            <a:r>
              <a:rPr lang="en-GB" noProof="0" dirty="0" smtClean="0"/>
              <a:t> – how to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273324"/>
            <a:ext cx="7924800" cy="3806676"/>
          </a:xfrm>
        </p:spPr>
        <p:txBody>
          <a:bodyPr/>
          <a:lstStyle/>
          <a:p>
            <a:r>
              <a:rPr lang="en-US" dirty="0" smtClean="0"/>
              <a:t>Delete </a:t>
            </a:r>
            <a:r>
              <a:rPr lang="en-US" dirty="0"/>
              <a:t>all directly identifiable data (such as names/lists of reference numbers/scrambling key)</a:t>
            </a:r>
          </a:p>
          <a:p>
            <a:r>
              <a:rPr lang="en-US" dirty="0" smtClean="0"/>
              <a:t>Delete, rewrite </a:t>
            </a:r>
            <a:r>
              <a:rPr lang="en-US" dirty="0"/>
              <a:t>or </a:t>
            </a:r>
            <a:r>
              <a:rPr lang="en-US" dirty="0" smtClean="0"/>
              <a:t>group </a:t>
            </a:r>
            <a:r>
              <a:rPr lang="en-US" dirty="0"/>
              <a:t>together indirectly identifiable data (i.e. background variables such as residence/work place/school, age and gender)</a:t>
            </a:r>
          </a:p>
          <a:p>
            <a:r>
              <a:rPr lang="en-US" dirty="0" smtClean="0"/>
              <a:t>Deleting </a:t>
            </a:r>
            <a:r>
              <a:rPr lang="en-US" dirty="0"/>
              <a:t>(or </a:t>
            </a:r>
            <a:r>
              <a:rPr lang="en-US" dirty="0" smtClean="0"/>
              <a:t>edit) </a:t>
            </a:r>
            <a:r>
              <a:rPr lang="en-US" dirty="0"/>
              <a:t>photos and audio or video </a:t>
            </a:r>
            <a:r>
              <a:rPr lang="en-US" dirty="0" smtClean="0"/>
              <a:t>records</a:t>
            </a:r>
          </a:p>
          <a:p>
            <a:r>
              <a:rPr lang="en-US" dirty="0"/>
              <a:t>If you use </a:t>
            </a:r>
            <a:r>
              <a:rPr lang="en-US" dirty="0" smtClean="0"/>
              <a:t>an external </a:t>
            </a:r>
            <a:r>
              <a:rPr lang="en-US" dirty="0"/>
              <a:t>data processor, the data processor must also delete all personal information connected to the project which they possess.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28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C6F300-F40B-B349-89DB-032CABF37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1265821" y="-298506"/>
            <a:ext cx="10602325" cy="601350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7C9AA7-0755-934C-801C-C1BF150EC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383" y="144379"/>
            <a:ext cx="8627261" cy="1405288"/>
          </a:xfrm>
        </p:spPr>
        <p:txBody>
          <a:bodyPr/>
          <a:lstStyle/>
          <a:p>
            <a:r>
              <a:rPr lang="en-GB" noProof="0" dirty="0" smtClean="0">
                <a:solidFill>
                  <a:schemeClr val="bg1"/>
                </a:solidFill>
              </a:rPr>
              <a:t>Do you need help, or are uncertain about </a:t>
            </a:r>
            <a:r>
              <a:rPr lang="en-GB" noProof="0" dirty="0" err="1" smtClean="0">
                <a:solidFill>
                  <a:schemeClr val="bg1"/>
                </a:solidFill>
              </a:rPr>
              <a:t>something?Have</a:t>
            </a:r>
            <a:r>
              <a:rPr lang="en-GB" noProof="0" dirty="0" smtClean="0">
                <a:solidFill>
                  <a:schemeClr val="bg1"/>
                </a:solidFill>
              </a:rPr>
              <a:t> you made an error? Fear not! The Data Protection Officer can help!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B8902-B4F9-9347-BA39-51A052E373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D0B06-AAFA-4F68-A552-7AA1B1FEE545}" type="slidenum">
              <a:rPr lang="en-US" altLang="nb-NO" smtClean="0"/>
              <a:pPr>
                <a:defRPr/>
              </a:pPr>
              <a:t>26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700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691"/>
            <a:ext cx="9144000" cy="59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481236"/>
            <a:ext cx="7921625" cy="954088"/>
          </a:xfrm>
        </p:spPr>
        <p:txBody>
          <a:bodyPr/>
          <a:lstStyle/>
          <a:p>
            <a:r>
              <a:rPr lang="en-GB" noProof="0" dirty="0" smtClean="0"/>
              <a:t>Sources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435324"/>
            <a:ext cx="7924800" cy="3644676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Quality assurance system for health and medical research: </a:t>
            </a:r>
            <a:r>
              <a:rPr lang="en-US" sz="1400" dirty="0">
                <a:hlinkClick r:id="rId3"/>
              </a:rPr>
              <a:t>https://www.uio.no/english/for-employees/support/research/quality-system-for-health-research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noProof="0" dirty="0" smtClean="0"/>
              <a:t>NSD Data </a:t>
            </a:r>
            <a:r>
              <a:rPr lang="en-GB" sz="1400" dirty="0"/>
              <a:t>Protection services: </a:t>
            </a:r>
            <a:r>
              <a:rPr lang="en-GB" sz="1400" dirty="0">
                <a:hlinkClick r:id="rId4"/>
              </a:rPr>
              <a:t>https://</a:t>
            </a:r>
            <a:r>
              <a:rPr lang="en-GB" sz="1400" dirty="0" smtClean="0">
                <a:hlinkClick r:id="rId4"/>
              </a:rPr>
              <a:t>nsd.no/personvernombud/en/index.html</a:t>
            </a: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NSD information </a:t>
            </a:r>
            <a:r>
              <a:rPr lang="en-GB" sz="1400" dirty="0"/>
              <a:t>and consent: </a:t>
            </a:r>
            <a:r>
              <a:rPr lang="en-GB" sz="1400" dirty="0">
                <a:hlinkClick r:id="rId5"/>
              </a:rPr>
              <a:t>https://nsd.no/personvernombud/en/help/information_consent</a:t>
            </a:r>
            <a:r>
              <a:rPr lang="en-GB" sz="1400" dirty="0" smtClean="0">
                <a:hlinkClick r:id="rId5"/>
              </a:rPr>
              <a:t>/</a:t>
            </a:r>
            <a:r>
              <a:rPr lang="en-GB" sz="1400" dirty="0" smtClean="0"/>
              <a:t> (including templates)</a:t>
            </a:r>
            <a:endParaRPr lang="en-GB" sz="1400" dirty="0" smtClean="0"/>
          </a:p>
          <a:p>
            <a:pPr marL="0" indent="0">
              <a:buNone/>
            </a:pPr>
            <a:endParaRPr lang="en-GB" sz="1400" dirty="0" smtClean="0"/>
          </a:p>
          <a:p>
            <a:pPr marL="0" indent="0">
              <a:buNone/>
            </a:pPr>
            <a:r>
              <a:rPr lang="en-GB" sz="1400" dirty="0" smtClean="0"/>
              <a:t>University </a:t>
            </a:r>
            <a:r>
              <a:rPr lang="en-GB" sz="1400" dirty="0"/>
              <a:t>of Oslo</a:t>
            </a:r>
            <a:r>
              <a:rPr lang="en-GB" sz="1400" dirty="0" smtClean="0"/>
              <a:t>. Privacy and data protection. </a:t>
            </a:r>
            <a:r>
              <a:rPr lang="en-GB" sz="1400" dirty="0">
                <a:hlinkClick r:id="rId6"/>
              </a:rPr>
              <a:t>https://www.uio.no/english/for-employees/support/privacy-dataprotection</a:t>
            </a:r>
            <a:r>
              <a:rPr lang="en-GB" sz="1400" dirty="0" smtClean="0">
                <a:hlinkClick r:id="rId6"/>
              </a:rPr>
              <a:t>/</a:t>
            </a: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smtClean="0"/>
              <a:t>TSD consent portal. </a:t>
            </a:r>
            <a:r>
              <a:rPr lang="nb-NO" sz="1400" dirty="0" smtClean="0">
                <a:hlinkClick r:id="rId7"/>
              </a:rPr>
              <a:t>https</a:t>
            </a:r>
            <a:r>
              <a:rPr lang="nb-NO" sz="1400" dirty="0">
                <a:hlinkClick r:id="rId7"/>
              </a:rPr>
              <a:t>://</a:t>
            </a:r>
            <a:r>
              <a:rPr lang="nb-NO" sz="1400" dirty="0" smtClean="0">
                <a:hlinkClick r:id="rId7"/>
              </a:rPr>
              <a:t>www.uio.no/english/services/it/research/sensitive-data/use-tsd/datacollection/nettskjema/consent/consent.md</a:t>
            </a:r>
            <a:endParaRPr lang="nb-NO" sz="1400" dirty="0" smtClean="0"/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 smtClean="0"/>
              <a:t>The Norwegian data </a:t>
            </a:r>
            <a:r>
              <a:rPr lang="nb-NO" sz="1400" dirty="0" err="1" smtClean="0"/>
              <a:t>protection</a:t>
            </a:r>
            <a:r>
              <a:rPr lang="nb-NO" sz="1400" dirty="0" smtClean="0"/>
              <a:t> </a:t>
            </a:r>
            <a:r>
              <a:rPr lang="nb-NO" sz="1400" dirty="0" err="1" smtClean="0"/>
              <a:t>act</a:t>
            </a:r>
            <a:r>
              <a:rPr lang="nb-NO" sz="1400" dirty="0" smtClean="0"/>
              <a:t> (in Norwegian) </a:t>
            </a:r>
            <a:r>
              <a:rPr lang="nb-NO" sz="1400" dirty="0" smtClean="0">
                <a:hlinkClick r:id="rId8"/>
              </a:rPr>
              <a:t>https</a:t>
            </a:r>
            <a:r>
              <a:rPr lang="nb-NO" sz="1400" dirty="0">
                <a:hlinkClick r:id="rId8"/>
              </a:rPr>
              <a:t>://</a:t>
            </a:r>
            <a:r>
              <a:rPr lang="nb-NO" sz="1400" dirty="0" smtClean="0">
                <a:hlinkClick r:id="rId8"/>
              </a:rPr>
              <a:t>lovdata.no/dokument/NL/lov/2018-06-15-38</a:t>
            </a:r>
            <a:endParaRPr lang="nb-NO" sz="1400" dirty="0" smtClean="0"/>
          </a:p>
          <a:p>
            <a:pPr marL="0" indent="0">
              <a:buNone/>
            </a:pPr>
            <a:endParaRPr lang="nb-NO" sz="1400" dirty="0" smtClean="0"/>
          </a:p>
        </p:txBody>
      </p:sp>
    </p:spTree>
    <p:extLst>
      <p:ext uri="{BB962C8B-B14F-4D97-AF65-F5344CB8AC3E}">
        <p14:creationId xmlns:p14="http://schemas.microsoft.com/office/powerpoint/2010/main" val="22622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11561" y="1234253"/>
            <a:ext cx="8208912" cy="403055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7" y="280165"/>
            <a:ext cx="7921625" cy="954088"/>
          </a:xfrm>
        </p:spPr>
        <p:txBody>
          <a:bodyPr/>
          <a:lstStyle/>
          <a:p>
            <a:r>
              <a:rPr lang="nb-NO" sz="2800" dirty="0" smtClean="0">
                <a:solidFill>
                  <a:schemeClr val="bg1"/>
                </a:solidFill>
              </a:rPr>
              <a:t>Data </a:t>
            </a:r>
            <a:r>
              <a:rPr lang="nb-NO" sz="2800" dirty="0" err="1" smtClean="0">
                <a:solidFill>
                  <a:schemeClr val="bg1"/>
                </a:solidFill>
              </a:rPr>
              <a:t>controller</a:t>
            </a:r>
            <a:r>
              <a:rPr lang="nb-NO" sz="2800" dirty="0" smtClean="0">
                <a:solidFill>
                  <a:schemeClr val="bg1"/>
                </a:solidFill>
              </a:rPr>
              <a:t> &amp; Data </a:t>
            </a:r>
            <a:r>
              <a:rPr lang="nb-NO" sz="2800" dirty="0" err="1" smtClean="0">
                <a:solidFill>
                  <a:schemeClr val="bg1"/>
                </a:solidFill>
              </a:rPr>
              <a:t>protection</a:t>
            </a:r>
            <a:r>
              <a:rPr lang="nb-NO" sz="2800" dirty="0" smtClean="0">
                <a:solidFill>
                  <a:schemeClr val="bg1"/>
                </a:solidFill>
              </a:rPr>
              <a:t> </a:t>
            </a:r>
            <a:r>
              <a:rPr lang="nb-NO" sz="2800" dirty="0" err="1" smtClean="0">
                <a:solidFill>
                  <a:schemeClr val="bg1"/>
                </a:solidFill>
              </a:rPr>
              <a:t>Officer</a:t>
            </a:r>
            <a:endParaRPr lang="nb-NO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258" y="1382194"/>
            <a:ext cx="7924800" cy="3734668"/>
          </a:xfrm>
          <a:noFill/>
        </p:spPr>
        <p:txBody>
          <a:bodyPr/>
          <a:lstStyle/>
          <a:p>
            <a:pPr marL="46038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The data controller </a:t>
            </a:r>
            <a:r>
              <a:rPr lang="en-US" dirty="0" smtClean="0">
                <a:solidFill>
                  <a:schemeClr val="bg1"/>
                </a:solidFill>
              </a:rPr>
              <a:t>- is </a:t>
            </a:r>
            <a:r>
              <a:rPr lang="en-US" dirty="0">
                <a:solidFill>
                  <a:schemeClr val="bg1"/>
                </a:solidFill>
              </a:rPr>
              <a:t>the person, business or institution which alone, or with others, decides the goal of the processing and what means that are used to achieve the goal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46038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6038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For any research taking place at the University of Oslo – the University is the data controller. </a:t>
            </a:r>
          </a:p>
          <a:p>
            <a:pPr marL="46038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6038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Data protection officer – </a:t>
            </a:r>
            <a:r>
              <a:rPr lang="en-US" dirty="0" smtClean="0">
                <a:solidFill>
                  <a:schemeClr val="bg1"/>
                </a:solidFill>
              </a:rPr>
              <a:t>safeguards the personal privacy interests  of UiO employees</a:t>
            </a:r>
            <a:r>
              <a:rPr lang="en-US" dirty="0">
                <a:solidFill>
                  <a:schemeClr val="bg1"/>
                </a:solidFill>
              </a:rPr>
              <a:t>, students, guest researchers, guests and respondents or informants in research projects. </a:t>
            </a:r>
            <a:endParaRPr lang="nb-NO" dirty="0">
              <a:solidFill>
                <a:schemeClr val="bg1"/>
              </a:solidFill>
            </a:endParaRPr>
          </a:p>
          <a:p>
            <a:pPr marL="46038" indent="0">
              <a:buNone/>
            </a:pPr>
            <a:endParaRPr lang="nb-NO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469557" y="5264803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Photo: </a:t>
            </a:r>
            <a:r>
              <a:rPr lang="nb-NO" dirty="0">
                <a:solidFill>
                  <a:schemeClr val="bg1"/>
                </a:solidFill>
              </a:rPr>
              <a:t>UiO/Anders </a:t>
            </a:r>
            <a:r>
              <a:rPr lang="nb-NO" dirty="0" smtClean="0">
                <a:solidFill>
                  <a:schemeClr val="bg1"/>
                </a:solidFill>
              </a:rPr>
              <a:t>Lien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22D7-A1CC-4F7D-92B8-3AC60AD6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Privacy and data protection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124F-1FCF-4806-A11C-988BF7D0B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375" y="1656186"/>
            <a:ext cx="3917125" cy="3423814"/>
          </a:xfrm>
        </p:spPr>
        <p:txBody>
          <a:bodyPr/>
          <a:lstStyle/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dirty="0">
                <a:ea typeface="+mn-lt"/>
                <a:cs typeface="+mn-lt"/>
              </a:rPr>
              <a:t>P</a:t>
            </a:r>
            <a:r>
              <a:rPr lang="en-GB" noProof="0" dirty="0" err="1" smtClean="0">
                <a:ea typeface="+mn-lt"/>
                <a:cs typeface="+mn-lt"/>
              </a:rPr>
              <a:t>ersonal</a:t>
            </a:r>
            <a:r>
              <a:rPr lang="en-GB" noProof="0" dirty="0" smtClean="0">
                <a:ea typeface="+mn-lt"/>
                <a:cs typeface="+mn-lt"/>
              </a:rPr>
              <a:t> data – any piece of information about an identified or identifiable physical person.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noProof="0" dirty="0" smtClean="0">
                <a:ea typeface="+mn-lt"/>
                <a:cs typeface="+mn-lt"/>
              </a:rPr>
              <a:t>We separate between general personal data and special categories of personal data (sensitive data)</a:t>
            </a:r>
            <a:endParaRPr lang="en-GB" noProof="0" dirty="0"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3A5BA-A558-4E55-B788-E57A467E6C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D0B06-AAFA-4F68-A552-7AA1B1FEE545}" type="slidenum">
              <a:rPr lang="en-US" altLang="nb-NO"/>
              <a:pPr>
                <a:defRPr/>
              </a:pPr>
              <a:t>5</a:t>
            </a:fld>
            <a:endParaRPr lang="en-US" altLang="nb-NO"/>
          </a:p>
        </p:txBody>
      </p:sp>
      <p:pic>
        <p:nvPicPr>
          <p:cNvPr id="14" name="Picture 14" descr="A picture containing table, LEGO&#10;&#10;Description generated with high confidence">
            <a:extLst>
              <a:ext uri="{FF2B5EF4-FFF2-40B4-BE49-F238E27FC236}">
                <a16:creationId xmlns:a16="http://schemas.microsoft.com/office/drawing/2014/main" id="{014A8BE5-ECE8-4F86-8910-DD3D5D3E62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4209" b="-245"/>
          <a:stretch/>
        </p:blipFill>
        <p:spPr>
          <a:xfrm>
            <a:off x="4914343" y="1516378"/>
            <a:ext cx="3917155" cy="29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521CB-9315-44C9-8B04-E312AAA1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solidFill>
                  <a:schemeClr val="bg1"/>
                </a:solidFill>
              </a:rPr>
              <a:t>What constitutes as general personal data?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3B8D9-0AAD-4D4E-A8D7-2B41A4BBC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3" y="1583161"/>
            <a:ext cx="8339728" cy="3423814"/>
          </a:xfrm>
        </p:spPr>
        <p:txBody>
          <a:bodyPr/>
          <a:lstStyle/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700" noProof="0" dirty="0" smtClean="0">
                <a:solidFill>
                  <a:schemeClr val="bg1"/>
                </a:solidFill>
                <a:ea typeface="+mn-lt"/>
                <a:cs typeface="+mn-lt"/>
              </a:rPr>
              <a:t>Name, address, age, phone number, e-mail and Norwegian national identity number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700" noProof="0" dirty="0" smtClean="0">
                <a:solidFill>
                  <a:schemeClr val="bg1"/>
                </a:solidFill>
                <a:ea typeface="+mn-lt"/>
                <a:cs typeface="+mn-lt"/>
              </a:rPr>
              <a:t>Content of exam papers, bachelor- or master theses and candidates grades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700" noProof="0" dirty="0" smtClean="0">
                <a:solidFill>
                  <a:schemeClr val="bg1"/>
                </a:solidFill>
                <a:ea typeface="+mn-lt"/>
                <a:cs typeface="+mn-lt"/>
              </a:rPr>
              <a:t>Content of case documents, investigations or considerations of staff or students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700" noProof="0" dirty="0" smtClean="0">
                <a:solidFill>
                  <a:schemeClr val="bg1"/>
                </a:solidFill>
                <a:ea typeface="+mn-lt"/>
                <a:cs typeface="+mn-lt"/>
              </a:rPr>
              <a:t>Contents of email communication amongst staff or students or between two or more students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700" noProof="0" dirty="0" smtClean="0">
                <a:solidFill>
                  <a:schemeClr val="bg1"/>
                </a:solidFill>
                <a:ea typeface="+mn-lt"/>
                <a:cs typeface="+mn-lt"/>
              </a:rPr>
              <a:t>Video- and audio recordings where individuals are recognizable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700" noProof="0" dirty="0" smtClean="0">
                <a:solidFill>
                  <a:schemeClr val="bg1"/>
                </a:solidFill>
                <a:ea typeface="+mn-lt"/>
                <a:cs typeface="+mn-lt"/>
              </a:rPr>
              <a:t>Images of staff or students which are published on the home page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1700" noProof="0" dirty="0" smtClean="0">
                <a:solidFill>
                  <a:schemeClr val="bg1"/>
                </a:solidFill>
                <a:ea typeface="+mn-lt"/>
                <a:cs typeface="+mn-lt"/>
              </a:rPr>
              <a:t>Logging of activity in computer systems where the logs can be associated with staff or students, for example when registering who is logged in to a computer system at any given time</a:t>
            </a:r>
            <a:endParaRPr lang="en-GB" sz="1700" noProof="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5F1DD-F79D-45B8-9B36-51F53AFCBC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D0B06-AAFA-4F68-A552-7AA1B1FEE545}" type="slidenum">
              <a:rPr lang="en-US" altLang="nb-NO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414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7C66-4C58-8943-87B9-31A87884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35CD-300D-5C44-9C63-50D41AC3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Will </a:t>
            </a:r>
            <a:r>
              <a:rPr lang="nb-NO" dirty="0" err="1" smtClean="0"/>
              <a:t>you</a:t>
            </a:r>
            <a:r>
              <a:rPr lang="nb-NO" dirty="0" smtClean="0"/>
              <a:t> be </a:t>
            </a:r>
            <a:r>
              <a:rPr lang="nb-NO" dirty="0" err="1" smtClean="0"/>
              <a:t>processing</a:t>
            </a:r>
            <a:r>
              <a:rPr lang="nb-NO" dirty="0" smtClean="0"/>
              <a:t> general personal data in </a:t>
            </a:r>
            <a:r>
              <a:rPr lang="nb-NO" dirty="0" err="1" smtClean="0"/>
              <a:t>your</a:t>
            </a:r>
            <a:r>
              <a:rPr lang="en-NO" dirty="0" smtClean="0"/>
              <a:t> project?</a:t>
            </a:r>
            <a:endParaRPr lang="en-NO" dirty="0"/>
          </a:p>
          <a:p>
            <a:pPr marL="0" indent="0">
              <a:buNone/>
            </a:pPr>
            <a:endParaRPr lang="en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1062D-CD60-2E43-8929-45A61756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3001516"/>
            <a:ext cx="2921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8326D-494E-436E-AC1B-1D683BDB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2" y="562816"/>
            <a:ext cx="7921625" cy="954088"/>
          </a:xfrm>
        </p:spPr>
        <p:txBody>
          <a:bodyPr/>
          <a:lstStyle/>
          <a:p>
            <a:r>
              <a:rPr lang="en-GB" noProof="0" dirty="0" smtClean="0"/>
              <a:t>Special categories of personal data (sensitive data)?</a:t>
            </a:r>
            <a:endParaRPr lang="en-GB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20903-87E8-4C16-96F1-4ADC2D232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6040" y="1447052"/>
            <a:ext cx="4877085" cy="3423814"/>
          </a:xfrm>
        </p:spPr>
        <p:txBody>
          <a:bodyPr/>
          <a:lstStyle/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100" noProof="0" dirty="0" smtClean="0">
                <a:ea typeface="+mn-lt"/>
                <a:cs typeface="+mn-lt"/>
              </a:rPr>
              <a:t>health information and health related conditions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100" noProof="0" dirty="0" smtClean="0">
                <a:ea typeface="+mn-lt"/>
                <a:cs typeface="+mn-lt"/>
              </a:rPr>
              <a:t>genetic or biometric information which can be used to identify a physical person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100" noProof="0" dirty="0" smtClean="0">
                <a:ea typeface="+mn-lt"/>
                <a:cs typeface="+mn-lt"/>
              </a:rPr>
              <a:t>ethnic or racial origin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100" noProof="0" dirty="0" smtClean="0">
                <a:ea typeface="+mn-lt"/>
                <a:cs typeface="+mn-lt"/>
              </a:rPr>
              <a:t>political, philosophical or religious perceptions and beliefs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100" noProof="0" dirty="0" smtClean="0">
                <a:ea typeface="+mn-lt"/>
                <a:cs typeface="+mn-lt"/>
              </a:rPr>
              <a:t>sexual orientation or sexual relationships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2100" noProof="0" dirty="0" smtClean="0">
                <a:ea typeface="+mn-lt"/>
                <a:cs typeface="+mn-lt"/>
              </a:rPr>
              <a:t>trade-union membership</a:t>
            </a:r>
          </a:p>
          <a:p>
            <a:pPr marL="271145" indent="-271145"/>
            <a:endParaRPr lang="en-GB" sz="21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9AC4C-0FCA-4513-A5D6-193DC12017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D0B06-AAFA-4F68-A552-7AA1B1FEE545}" type="slidenum">
              <a:rPr lang="en-US" altLang="nb-NO"/>
              <a:pPr>
                <a:defRPr/>
              </a:pPr>
              <a:t>8</a:t>
            </a:fld>
            <a:endParaRPr lang="en-US" altLang="nb-NO"/>
          </a:p>
        </p:txBody>
      </p:sp>
      <p:pic>
        <p:nvPicPr>
          <p:cNvPr id="3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E772B94-4465-4C01-B444-B167F30DAC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0373" y="1449710"/>
            <a:ext cx="34293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7C66-4C58-8943-87B9-31A87884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 </a:t>
            </a:r>
            <a:r>
              <a:rPr lang="nb-NO" dirty="0" smtClean="0"/>
              <a:t>2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35CD-300D-5C44-9C63-50D41AC3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Will </a:t>
            </a:r>
            <a:r>
              <a:rPr lang="nb-NO" dirty="0" err="1" smtClean="0"/>
              <a:t>you</a:t>
            </a:r>
            <a:r>
              <a:rPr lang="nb-NO" dirty="0" smtClean="0"/>
              <a:t> be </a:t>
            </a:r>
            <a:r>
              <a:rPr lang="nb-NO" dirty="0" err="1" smtClean="0"/>
              <a:t>processing</a:t>
            </a:r>
            <a:r>
              <a:rPr lang="nb-NO" dirty="0" smtClean="0"/>
              <a:t> </a:t>
            </a:r>
            <a:r>
              <a:rPr lang="nb-NO" dirty="0" err="1" smtClean="0"/>
              <a:t>special</a:t>
            </a:r>
            <a:r>
              <a:rPr lang="nb-NO" dirty="0" smtClean="0"/>
              <a:t> </a:t>
            </a:r>
            <a:r>
              <a:rPr lang="nb-NO" dirty="0" err="1" smtClean="0"/>
              <a:t>categories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personal data in </a:t>
            </a:r>
            <a:r>
              <a:rPr lang="nb-NO" dirty="0" err="1" smtClean="0"/>
              <a:t>your</a:t>
            </a:r>
            <a:r>
              <a:rPr lang="en-NO" dirty="0" smtClean="0"/>
              <a:t> project?</a:t>
            </a:r>
            <a:endParaRPr lang="en-NO" dirty="0"/>
          </a:p>
          <a:p>
            <a:pPr marL="0" indent="0">
              <a:buNone/>
            </a:pPr>
            <a:endParaRPr lang="en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1062D-CD60-2E43-8929-45A61756B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3001516"/>
            <a:ext cx="2921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FDF4-204C-4634-9FD0-F4A1D0CB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What is considered processing of personal data?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D8582-32CF-486D-A2F7-2BA1989A88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noProof="0" dirty="0" smtClean="0">
                <a:ea typeface="+mn-lt"/>
                <a:cs typeface="+mn-lt"/>
              </a:rPr>
              <a:t>    Collection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noProof="0" dirty="0" smtClean="0">
                <a:ea typeface="+mn-lt"/>
                <a:cs typeface="+mn-lt"/>
              </a:rPr>
              <a:t>    Registration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noProof="0" dirty="0" smtClean="0">
                <a:ea typeface="+mn-lt"/>
                <a:cs typeface="+mn-lt"/>
              </a:rPr>
              <a:t>    Storage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noProof="0" dirty="0" smtClean="0">
                <a:ea typeface="+mn-lt"/>
                <a:cs typeface="+mn-lt"/>
              </a:rPr>
              <a:t>    Compilation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noProof="0" dirty="0" smtClean="0">
                <a:ea typeface="+mn-lt"/>
                <a:cs typeface="+mn-lt"/>
              </a:rPr>
              <a:t>    Use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noProof="0" dirty="0" smtClean="0">
                <a:ea typeface="+mn-lt"/>
                <a:cs typeface="+mn-lt"/>
              </a:rPr>
              <a:t>    Transfer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noProof="0" dirty="0" smtClean="0">
                <a:ea typeface="+mn-lt"/>
                <a:cs typeface="+mn-lt"/>
              </a:rPr>
              <a:t>    Publication</a:t>
            </a:r>
          </a:p>
          <a:p>
            <a:pPr marL="271145" indent="-271145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noProof="0" dirty="0" smtClean="0">
                <a:ea typeface="+mn-lt"/>
                <a:cs typeface="+mn-lt"/>
              </a:rPr>
              <a:t>    Erasure</a:t>
            </a:r>
            <a:endParaRPr lang="en-GB" noProof="0" dirty="0">
              <a:ea typeface="+mn-lt"/>
              <a:cs typeface="+mn-lt"/>
            </a:endParaRPr>
          </a:p>
        </p:txBody>
      </p:sp>
      <p:pic>
        <p:nvPicPr>
          <p:cNvPr id="6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191ADA0-9D70-49AF-BE4C-037E1A1DA2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7320" y="1952619"/>
            <a:ext cx="4394721" cy="292948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8758C-D40D-4756-9D49-504FC357C5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D0B06-AAFA-4F68-A552-7AA1B1FEE545}" type="slidenum">
              <a:rPr lang="en-US" altLang="nb-NO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280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Viten-Norsk16_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420292B31F4141A0B8A0AF55413D2B" ma:contentTypeVersion="8" ma:contentTypeDescription="Create a new document." ma:contentTypeScope="" ma:versionID="15e5c8f51109ffaaa72e2a25db8b4d76">
  <xsd:schema xmlns:xsd="http://www.w3.org/2001/XMLSchema" xmlns:xs="http://www.w3.org/2001/XMLSchema" xmlns:p="http://schemas.microsoft.com/office/2006/metadata/properties" xmlns:ns2="79a082ae-b1de-4314-a5f5-4346290b89fa" targetNamespace="http://schemas.microsoft.com/office/2006/metadata/properties" ma:root="true" ma:fieldsID="82182e93e9f57b03b78de3fae0a2172e" ns2:_="">
    <xsd:import namespace="79a082ae-b1de-4314-a5f5-4346290b89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082ae-b1de-4314-a5f5-4346290b89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7098AB-5558-43EA-883E-77EF868E5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082ae-b1de-4314-a5f5-4346290b89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9561E-5F2A-41BF-BB6E-0E5AAC511F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19F335-5B19-4D67-BB2B-0D81E1725955}">
  <ds:schemaRefs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9a082ae-b1de-4314-a5f5-4346290b89f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1862</TotalTime>
  <Words>1249</Words>
  <Application>Microsoft Office PowerPoint</Application>
  <PresentationFormat>On-screen Show (16:10)</PresentationFormat>
  <Paragraphs>167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ヒラギノ角ゴ Pro W3</vt:lpstr>
      <vt:lpstr>BioViten-Norsk16_10</vt:lpstr>
      <vt:lpstr>Privacy and data protection in research </vt:lpstr>
      <vt:lpstr>Zoom Feedback Test</vt:lpstr>
      <vt:lpstr>Data controller &amp; Data protection Officer</vt:lpstr>
      <vt:lpstr>Privacy and data protection</vt:lpstr>
      <vt:lpstr>What constitutes as general personal data?</vt:lpstr>
      <vt:lpstr>Question 1</vt:lpstr>
      <vt:lpstr>Special categories of personal data (sensitive data)?</vt:lpstr>
      <vt:lpstr>Question 2</vt:lpstr>
      <vt:lpstr>What is considered processing of personal data?</vt:lpstr>
      <vt:lpstr>De-identified and anonymous data?</vt:lpstr>
      <vt:lpstr>De-identified and anonymous data?</vt:lpstr>
      <vt:lpstr>PowerPoint Presentation</vt:lpstr>
      <vt:lpstr>What is the researchers responsibility? </vt:lpstr>
      <vt:lpstr>Question 3</vt:lpstr>
      <vt:lpstr>Information for research subjects</vt:lpstr>
      <vt:lpstr>Consent</vt:lpstr>
      <vt:lpstr>Handling consent in TSD</vt:lpstr>
      <vt:lpstr>PowerPoint Presentation</vt:lpstr>
      <vt:lpstr>PowerPoint Presentation</vt:lpstr>
      <vt:lpstr>PowerPoint Presentation</vt:lpstr>
      <vt:lpstr>Data Processor agreements</vt:lpstr>
      <vt:lpstr>Question 4</vt:lpstr>
      <vt:lpstr>Data Protection Impact Assessment (DPIA)</vt:lpstr>
      <vt:lpstr>Anonymisation – how to</vt:lpstr>
      <vt:lpstr>Do you need help, or are uncertain about something?Have you made an error? Fear not! The Data Protection Officer can help!</vt:lpstr>
      <vt:lpstr>PowerPoint Presentation</vt:lpstr>
      <vt:lpstr>Sources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Hanne Baadsgaard Utigard</dc:creator>
  <cp:lastModifiedBy>Elin Stangeland</cp:lastModifiedBy>
  <cp:revision>183</cp:revision>
  <cp:lastPrinted>2020-10-08T14:05:10Z</cp:lastPrinted>
  <dcterms:created xsi:type="dcterms:W3CDTF">2016-03-17T12:27:52Z</dcterms:created>
  <dcterms:modified xsi:type="dcterms:W3CDTF">2020-10-16T12:24:32Z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0x01010083420292B31F4141A0B8A0AF55413D2B</vt:lpwstr>
  </property>
</Properties>
</file>