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9" r:id="rId4"/>
    <p:sldId id="268" r:id="rId5"/>
    <p:sldId id="257" r:id="rId6"/>
    <p:sldId id="261" r:id="rId7"/>
    <p:sldId id="262" r:id="rId8"/>
    <p:sldId id="269" r:id="rId9"/>
    <p:sldId id="270" r:id="rId10"/>
    <p:sldId id="271" r:id="rId11"/>
    <p:sldId id="263" r:id="rId12"/>
    <p:sldId id="272" r:id="rId13"/>
    <p:sldId id="264" r:id="rId14"/>
    <p:sldId id="265" r:id="rId15"/>
    <p:sldId id="266" r:id="rId16"/>
    <p:sldId id="260" r:id="rId17"/>
    <p:sldId id="273" r:id="rId18"/>
    <p:sldId id="291" r:id="rId19"/>
    <p:sldId id="274" r:id="rId20"/>
    <p:sldId id="275" r:id="rId21"/>
    <p:sldId id="276" r:id="rId22"/>
    <p:sldId id="277" r:id="rId23"/>
    <p:sldId id="278" r:id="rId24"/>
    <p:sldId id="283" r:id="rId25"/>
    <p:sldId id="284" r:id="rId26"/>
    <p:sldId id="285" r:id="rId27"/>
    <p:sldId id="286" r:id="rId28"/>
    <p:sldId id="279" r:id="rId29"/>
    <p:sldId id="280" r:id="rId30"/>
    <p:sldId id="281" r:id="rId31"/>
    <p:sldId id="282" r:id="rId32"/>
    <p:sldId id="287" r:id="rId33"/>
    <p:sldId id="290" r:id="rId34"/>
    <p:sldId id="288" r:id="rId35"/>
    <p:sldId id="267" r:id="rId36"/>
  </p:sldIdLst>
  <p:sldSz cx="9144000" cy="5715000" type="screen16x10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56" autoAdjust="0"/>
    <p:restoredTop sz="88705" autoAdjust="0"/>
  </p:normalViewPr>
  <p:slideViewPr>
    <p:cSldViewPr showGuides="1">
      <p:cViewPr varScale="1">
        <p:scale>
          <a:sx n="122" d="100"/>
          <a:sy n="122" d="100"/>
        </p:scale>
        <p:origin x="1696" y="176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E8C2EB-7806-4375-9407-94978D9B4466}" type="datetime1">
              <a:rPr lang="nb-NO" altLang="nb-NO"/>
              <a:pPr/>
              <a:t>21.01.2020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754FB85-38A4-4916-B9AE-8D273E0449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522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44538"/>
            <a:ext cx="59563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38C766-51B5-4C03-8C96-D8888F326AD4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46451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0A857BAD-3B0B-4972-9814-D98CD73056EA}" type="slidenum">
              <a:rPr lang="en-US" altLang="nb-NO" sz="1200"/>
              <a:pPr/>
              <a:t>6</a:t>
            </a:fld>
            <a:endParaRPr lang="en-US" altLang="nb-NO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6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BFADD-E81E-44ED-94D3-96FF555E24CA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E678D-CCAA-40F9-A51E-A97B9FF1EAA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7003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417BF-0B28-4BDD-9DE3-BA02D06306DC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E08F0-FCF3-4C15-A990-A610EBA9550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010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A3D68-C32B-4B5D-B99D-4A19A7C41462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88D48-6467-41DA-B560-4CC2BBDC1818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385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D49E9-152F-4B91-862D-DCFD7E4C1511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0EEE2-4F3B-41ED-A049-EB8AEF784DF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7123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DB718-7118-4BC3-AAEF-11A0D9DD0462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8EA8A-A6B1-4F02-B486-6C37CBE6447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9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A126D-E919-428D-9DAB-F87CBF83FCB7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C60B1-BBBB-4737-8DDB-318EB2F067E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050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187B2-94CE-4765-A0C3-2ABC25DA10E3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8A47-43EE-45D6-9575-764BA2E1A5D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626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F32E5-A0BE-4040-9D6F-B616EF0E4C45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1FD55-9448-4C78-A2C8-C87313B2CBE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1049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AD64EFAB-8351-487E-9DC2-B9379890DAB2}" type="datetime1">
              <a:rPr lang="nb-NO" altLang="nb-NO" smtClean="0"/>
              <a:t>21.01.2020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A615D73A-85D6-4665-8960-6C4C203A3F4C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8" y="121196"/>
            <a:ext cx="2355676" cy="18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jus.uio.no/studier/kontakt/infosentere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io.no/studier/emner/jus/jus/JUS1111/v18/lovdata-pro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io.no/studier/emner/jus/jus/JUS1111/v18/lovdata-pro/index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1633364"/>
            <a:ext cx="7543800" cy="952500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Lovdata Pro som studie- og eksamensverktøy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2497460"/>
            <a:ext cx="7543800" cy="1460500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Hvordan ta i bruk Lovdata Pro sine funksjoner?</a:t>
            </a:r>
          </a:p>
          <a:p>
            <a:pPr lvl="0"/>
            <a:endParaRPr lang="nb-NO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/>
            <a:r>
              <a:rPr lang="nb-NO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Kursholder(e) vår 2020:</a:t>
            </a:r>
            <a:endParaRPr lang="nb-NO" sz="1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/>
            <a:endParaRPr lang="nb-NO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/>
            <a:r>
              <a:rPr lang="nb-NO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Teodor </a:t>
            </a:r>
            <a:r>
              <a:rPr lang="nb-NO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Bergersen</a:t>
            </a:r>
          </a:p>
          <a:p>
            <a:pPr lvl="0"/>
            <a:r>
              <a:rPr lang="nb-NO" sz="14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Kursholder</a:t>
            </a:r>
            <a:endParaRPr lang="nb-NO" sz="14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/>
            <a:r>
              <a:rPr lang="nb-NO" sz="14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Veileder</a:t>
            </a:r>
            <a:r>
              <a:rPr lang="nb-NO" sz="1400" i="1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nb-NO" sz="14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Student-IT</a:t>
            </a:r>
            <a:endParaRPr lang="nb-NO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/>
            <a:r>
              <a:rPr lang="nb-NO" sz="16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		</a:t>
            </a:r>
            <a:endParaRPr lang="nb-NO" altLang="nb-NO" dirty="0" smtClean="0"/>
          </a:p>
        </p:txBody>
      </p:sp>
      <p:sp>
        <p:nvSpPr>
          <p:cNvPr id="2" name="TekstSylinder 1"/>
          <p:cNvSpPr txBox="1"/>
          <p:nvPr/>
        </p:nvSpPr>
        <p:spPr>
          <a:xfrm>
            <a:off x="3605035" y="4673025"/>
            <a:ext cx="5137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b-NO" dirty="0" smtClean="0"/>
              <a:t>Vår</a:t>
            </a:r>
            <a:r>
              <a:rPr lang="nb-NO" dirty="0" smtClean="0"/>
              <a:t> 2020, Student-IT</a:t>
            </a:r>
            <a:endParaRPr lang="nb-NO" dirty="0" smtClean="0"/>
          </a:p>
          <a:p>
            <a:pPr algn="r"/>
            <a:r>
              <a:rPr lang="nb-NO" dirty="0">
                <a:hlinkClick r:id="rId2"/>
              </a:rPr>
              <a:t>https://www.jus.uio.no/studier/kontakt/infosenteret.html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Avansert søk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9388"/>
            <a:ext cx="7924800" cy="3429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dirty="0" smtClean="0"/>
              <a:t>Hensiktsmessig søkemåte ved mer komplekse søk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Rettskilder i venstre kolonne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Instruksjoner til hvert søkefelt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Søket kan innsnevres ved å søke i sammendrag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6267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Utvalg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Formålet med utvalg er å samle rettskilder i en egen mappe slik at man slipper å søke hver gang</a:t>
            </a:r>
          </a:p>
          <a:p>
            <a:r>
              <a:rPr lang="nb-NO" dirty="0" smtClean="0"/>
              <a:t>Et utvalg kan f.eks. være en samling av all relevant rettspraksis innenfor avtale-, kjøp- eller erstatningsrett.</a:t>
            </a:r>
          </a:p>
          <a:p>
            <a:r>
              <a:rPr lang="nb-NO" dirty="0" smtClean="0"/>
              <a:t>Utvalget kan opprettes av deg selv og/eller deles med andre (f.eks. kollokviegrupper)</a:t>
            </a:r>
          </a:p>
          <a:p>
            <a:r>
              <a:rPr lang="nb-NO" dirty="0" smtClean="0"/>
              <a:t>Kopiere inn faglærers utvalg av rettskilder</a:t>
            </a:r>
          </a:p>
          <a:p>
            <a:pPr lvl="1"/>
            <a:r>
              <a:rPr lang="nb-NO" dirty="0" smtClean="0"/>
              <a:t>Lenke publiseres på semestersiden. Må kopieres over til egen bruker for å være tilgjengelig på eksamen.</a:t>
            </a:r>
          </a:p>
          <a:p>
            <a:pPr lvl="1"/>
            <a:r>
              <a:rPr lang="nb-NO" dirty="0">
                <a:hlinkClick r:id="rId2"/>
              </a:rPr>
              <a:t>https://</a:t>
            </a:r>
            <a:r>
              <a:rPr lang="nb-NO" dirty="0" smtClean="0">
                <a:hlinkClick r:id="rId2"/>
              </a:rPr>
              <a:t>www.uio.no/studier/emner/jus/jus/JUS1111/v18/lovdata-pro/index.html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6081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Utvalg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b-NO" dirty="0" smtClean="0"/>
              <a:t>Søke i egne utvalg?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To måter: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1. Velg utvalg i kolonnen til venstre, deretter søk i utvalg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2. Filtrering etter hurtigsøk eller avansert søk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5321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849388"/>
            <a:ext cx="7924800" cy="3429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dirty="0" smtClean="0"/>
              <a:t>Formålet med bruken av grupper er å gjøre samarbeid enkelt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Bruk innad i kollokviegrupper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Deling av utvalg og noter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3818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Bruke markeringer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b-NO" dirty="0" smtClean="0"/>
              <a:t>Formålet med markeringer er å utheve viktig tekst gjennom bakgrunnsfarge eller understreking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Alle kilder som kan medbringes på eksamen kan markeres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Eksempler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Biblioteket vil i neste time snakke om hensiktsmessige markeringer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023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Noter og henvisninger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skrive noter til seg selv eller grupper for bruk under studier</a:t>
            </a:r>
          </a:p>
          <a:p>
            <a:pPr lvl="1"/>
            <a:r>
              <a:rPr lang="nb-NO" dirty="0" smtClean="0"/>
              <a:t>Notene har ingen begrensninger, men er ikke tilgjengelige på eksamen</a:t>
            </a:r>
          </a:p>
          <a:p>
            <a:r>
              <a:rPr lang="nb-NO" dirty="0" smtClean="0"/>
              <a:t>Henvisninger til kilder på Lovdata vil være tilgjengelig på eksamen</a:t>
            </a:r>
          </a:p>
          <a:p>
            <a:pPr lvl="1"/>
            <a:r>
              <a:rPr lang="nb-NO" dirty="0" smtClean="0"/>
              <a:t>Henvisningene vil være tilgjengelige i margen</a:t>
            </a:r>
          </a:p>
          <a:p>
            <a:pPr lvl="1"/>
            <a:r>
              <a:rPr lang="nb-NO" dirty="0" smtClean="0"/>
              <a:t>Henvisningene er klikkbare så lenge de er til tillatte kilder</a:t>
            </a:r>
          </a:p>
          <a:p>
            <a:pPr marL="388938" indent="-342900"/>
            <a:r>
              <a:rPr lang="nb-NO" dirty="0" smtClean="0"/>
              <a:t>Eksempler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302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Studiemodus og </a:t>
            </a:r>
            <a:r>
              <a:rPr lang="nb-NO" dirty="0" smtClean="0"/>
              <a:t>eksamensmodus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8825" y="1777380"/>
            <a:ext cx="7924800" cy="3429000"/>
          </a:xfrm>
        </p:spPr>
        <p:txBody>
          <a:bodyPr/>
          <a:lstStyle/>
          <a:p>
            <a:r>
              <a:rPr lang="nb-NO" dirty="0" smtClean="0"/>
              <a:t>Man kan kontinuerlig se hvordan Lovdata vil se ut på eksamen. Formålet er å kunne kontrollere sine egne innarbeidelser.</a:t>
            </a:r>
          </a:p>
          <a:p>
            <a:r>
              <a:rPr lang="nb-NO" dirty="0" smtClean="0"/>
              <a:t>Likevel slik at regelverket definerer hva som er tillatt å ha med seg på eksamen</a:t>
            </a:r>
          </a:p>
          <a:p>
            <a:r>
              <a:rPr lang="nb-NO" dirty="0" smtClean="0"/>
              <a:t>Brukerveiledning vil også være tilgjengelig i eksamensmodus</a:t>
            </a:r>
          </a:p>
        </p:txBody>
      </p:sp>
    </p:spTree>
    <p:extLst>
      <p:ext uri="{BB962C8B-B14F-4D97-AF65-F5344CB8AC3E}">
        <p14:creationId xmlns:p14="http://schemas.microsoft.com/office/powerpoint/2010/main" val="3903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343" y="1345332"/>
            <a:ext cx="7924800" cy="3429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 smtClean="0"/>
              <a:t>Opprett en gruppe og legg til personen ved siden av deg.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Opprett en mappe med to utvalg.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Legg til Rt-2005-257, Rt-2006-179 og </a:t>
            </a:r>
            <a:r>
              <a:rPr lang="nb-NO" dirty="0" err="1" smtClean="0"/>
              <a:t>kjl</a:t>
            </a:r>
            <a:r>
              <a:rPr lang="nb-NO" dirty="0" smtClean="0"/>
              <a:t>. §§ 17 og 18 i et av utvalgene.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Åpne </a:t>
            </a:r>
            <a:r>
              <a:rPr lang="nb-NO" dirty="0" err="1" smtClean="0"/>
              <a:t>kjl</a:t>
            </a:r>
            <a:r>
              <a:rPr lang="nb-NO" dirty="0" smtClean="0"/>
              <a:t>. § 27 (1) og marker ordet «forsinkelse» med gul utheving og rød understrek.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Lag en henvisning fra </a:t>
            </a:r>
            <a:r>
              <a:rPr lang="nb-NO" dirty="0" err="1" smtClean="0"/>
              <a:t>kjl</a:t>
            </a:r>
            <a:r>
              <a:rPr lang="nb-NO" dirty="0" smtClean="0"/>
              <a:t>. § 27 til </a:t>
            </a:r>
            <a:r>
              <a:rPr lang="nb-NO" dirty="0" err="1" smtClean="0"/>
              <a:t>kjl</a:t>
            </a:r>
            <a:r>
              <a:rPr lang="nb-NO" dirty="0" smtClean="0"/>
              <a:t>. § 67.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Skriv en merknad til </a:t>
            </a:r>
            <a:r>
              <a:rPr lang="nb-NO" dirty="0" err="1" smtClean="0"/>
              <a:t>kjl</a:t>
            </a:r>
            <a:r>
              <a:rPr lang="nb-NO" dirty="0" smtClean="0"/>
              <a:t>. § 1 som du deler med gruppen din.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hlinkClick r:id="rId2"/>
              </a:rPr>
              <a:t>https://www.uio.no/studier/emner/jus/jus/JUS1111/v18/lovdata-pro/index.html</a:t>
            </a:r>
            <a:r>
              <a:rPr lang="nb-NO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28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TIME NR 2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Agenda er å lære litt om andre funksjoner i lovdata, samt hensiktsmessige markeringer og henvisninger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1990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Kommentarutgave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Eks. </a:t>
            </a:r>
            <a:r>
              <a:rPr lang="nb-NO" dirty="0" err="1" smtClean="0"/>
              <a:t>tvl</a:t>
            </a:r>
            <a:r>
              <a:rPr lang="nb-NO" dirty="0" smtClean="0"/>
              <a:t> § 36-1, lovkommentar fra Universitetsforlaget</a:t>
            </a:r>
          </a:p>
          <a:p>
            <a:r>
              <a:rPr lang="nb-NO" dirty="0" smtClean="0"/>
              <a:t>Nyttig i studiet</a:t>
            </a:r>
          </a:p>
          <a:p>
            <a:r>
              <a:rPr lang="nb-NO" dirty="0" smtClean="0"/>
              <a:t>Selvfølgelig ikke tilgjengelig under eksamen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5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TIME 1 - 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Om Lovdata Pro</a:t>
            </a:r>
          </a:p>
          <a:p>
            <a:r>
              <a:rPr lang="nb-NO" dirty="0" smtClean="0"/>
              <a:t>Registrering </a:t>
            </a:r>
          </a:p>
          <a:p>
            <a:r>
              <a:rPr lang="nb-NO" dirty="0" smtClean="0"/>
              <a:t>Rettskildesøk</a:t>
            </a:r>
          </a:p>
          <a:p>
            <a:r>
              <a:rPr lang="nb-NO" dirty="0"/>
              <a:t>Utvalg</a:t>
            </a:r>
          </a:p>
          <a:p>
            <a:r>
              <a:rPr lang="nb-NO" dirty="0" smtClean="0"/>
              <a:t>Grupper</a:t>
            </a:r>
          </a:p>
          <a:p>
            <a:r>
              <a:rPr lang="nb-NO" dirty="0" smtClean="0"/>
              <a:t>Markeringer</a:t>
            </a:r>
          </a:p>
          <a:p>
            <a:r>
              <a:rPr lang="nb-NO" dirty="0" smtClean="0"/>
              <a:t>Noter og henvisninger</a:t>
            </a:r>
          </a:p>
          <a:p>
            <a:r>
              <a:rPr lang="nb-NO" dirty="0"/>
              <a:t>Studiemodus og eksamensmodus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7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Registre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Velge rettskilde til venstre</a:t>
            </a:r>
          </a:p>
          <a:p>
            <a:r>
              <a:rPr lang="nb-NO" dirty="0" smtClean="0"/>
              <a:t>Velge år øverst</a:t>
            </a:r>
          </a:p>
          <a:p>
            <a:r>
              <a:rPr lang="nb-NO" dirty="0" smtClean="0"/>
              <a:t>Får da opp en liste med alt innenfor rettskilden man har valgt</a:t>
            </a:r>
          </a:p>
          <a:p>
            <a:r>
              <a:rPr lang="nb-NO" dirty="0" smtClean="0"/>
              <a:t>Ikke tilgjengelig under eksamen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1173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Rettsområder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Viser alt det siste innen rettsområdet man velger</a:t>
            </a:r>
          </a:p>
          <a:p>
            <a:r>
              <a:rPr lang="nb-NO" dirty="0" smtClean="0"/>
              <a:t>Man kan trekke inn rettsområdene man bruker mest, slik at man raskt kan oppdatere seg. Mest aktuelt i arbeidslivet kanskje. </a:t>
            </a:r>
          </a:p>
          <a:p>
            <a:r>
              <a:rPr lang="nb-NO" dirty="0" smtClean="0"/>
              <a:t>Ikke tilgjengelig under eksamen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4226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Smulesti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Viser alt man har søkt/vært inne på</a:t>
            </a:r>
          </a:p>
          <a:p>
            <a:r>
              <a:rPr lang="nb-NO" dirty="0" smtClean="0"/>
              <a:t>Kan navigere raskt frem og tilbake</a:t>
            </a:r>
          </a:p>
          <a:p>
            <a:r>
              <a:rPr lang="nb-NO" dirty="0" smtClean="0"/>
              <a:t>Kan fjerne </a:t>
            </a:r>
            <a:r>
              <a:rPr lang="nb-NO" dirty="0" err="1" smtClean="0"/>
              <a:t>smulesti</a:t>
            </a:r>
            <a:endParaRPr lang="nb-NO" dirty="0" smtClean="0"/>
          </a:p>
          <a:p>
            <a:r>
              <a:rPr lang="nb-NO" dirty="0" smtClean="0"/>
              <a:t>Tilgjengelig på eksamen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3961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Studieteknikk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Lese riktig, bruke rettskildene aktivt under lesing av pensum</a:t>
            </a:r>
          </a:p>
          <a:p>
            <a:r>
              <a:rPr lang="nb-NO" dirty="0" smtClean="0"/>
              <a:t>Farger og henvisninger kan brukes for å vise hvilken rettskilde du skal bruke i tolkningen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- Markeringer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- Understrekninger</a:t>
            </a:r>
            <a:br>
              <a:rPr lang="nb-NO" dirty="0" smtClean="0"/>
            </a:br>
            <a:r>
              <a:rPr lang="nb-NO" dirty="0" smtClean="0"/>
              <a:t>- Henvisninger – «skrive i margen»</a:t>
            </a:r>
            <a:br>
              <a:rPr lang="nb-NO" dirty="0" smtClean="0"/>
            </a:br>
            <a:r>
              <a:rPr lang="nb-NO" dirty="0" smtClean="0"/>
              <a:t>- Merknader</a:t>
            </a:r>
            <a:br>
              <a:rPr lang="nb-NO" dirty="0" smtClean="0"/>
            </a:br>
            <a:r>
              <a:rPr lang="nb-NO" dirty="0" smtClean="0"/>
              <a:t>- Margeringer</a:t>
            </a:r>
          </a:p>
        </p:txBody>
      </p:sp>
    </p:spTree>
    <p:extLst>
      <p:ext uri="{BB962C8B-B14F-4D97-AF65-F5344CB8AC3E}">
        <p14:creationId xmlns:p14="http://schemas.microsoft.com/office/powerpoint/2010/main" val="1738992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Markeringstips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C000"/>
                </a:solidFill>
              </a:rPr>
              <a:t>Generelle viktige momenter </a:t>
            </a:r>
            <a:r>
              <a:rPr lang="nb-NO" dirty="0" smtClean="0"/>
              <a:t>– begreper, spesielt viktige steder i en dom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Hovedregler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Vilkår</a:t>
            </a:r>
            <a:r>
              <a:rPr lang="nb-NO" dirty="0" smtClean="0"/>
              <a:t> – hvilke vilkår, lettere å se hvor mange</a:t>
            </a:r>
          </a:p>
          <a:p>
            <a:r>
              <a:rPr lang="nb-NO" dirty="0" smtClean="0">
                <a:solidFill>
                  <a:srgbClr val="7030A0"/>
                </a:solidFill>
              </a:rPr>
              <a:t>Hensyn</a:t>
            </a:r>
            <a:r>
              <a:rPr lang="nb-NO" dirty="0" smtClean="0"/>
              <a:t> - i lover og dommer</a:t>
            </a:r>
          </a:p>
          <a:p>
            <a:r>
              <a:rPr lang="nb-NO" dirty="0" smtClean="0">
                <a:solidFill>
                  <a:srgbClr val="FF66FF"/>
                </a:solidFill>
              </a:rPr>
              <a:t>Definisjoner</a:t>
            </a:r>
            <a:r>
              <a:rPr lang="nb-NO" dirty="0" smtClean="0"/>
              <a:t> – hvordan tolker dommen/loven/pensum ord og uttrykk, legaldefinisjoner </a:t>
            </a:r>
          </a:p>
        </p:txBody>
      </p:sp>
    </p:spTree>
    <p:extLst>
      <p:ext uri="{BB962C8B-B14F-4D97-AF65-F5344CB8AC3E}">
        <p14:creationId xmlns:p14="http://schemas.microsoft.com/office/powerpoint/2010/main" val="2235714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Understrekningstips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C000"/>
                </a:solidFill>
              </a:rPr>
              <a:t>Gul strek </a:t>
            </a:r>
            <a:r>
              <a:rPr lang="nb-NO" dirty="0" smtClean="0"/>
              <a:t>– viktige ord, f. eks. og/eller mellom vilkår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Grønn strek </a:t>
            </a:r>
            <a:r>
              <a:rPr lang="nb-NO" dirty="0" smtClean="0"/>
              <a:t>- rettspraksis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Rød strek </a:t>
            </a:r>
            <a:r>
              <a:rPr lang="nb-NO" dirty="0" smtClean="0"/>
              <a:t>– Unntak fra hovedregel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Blå strek </a:t>
            </a:r>
            <a:r>
              <a:rPr lang="nb-NO" dirty="0" smtClean="0"/>
              <a:t>– Forarbeider, i lov: dette begrepet er behandlet i forarbeidene, i dom: sentrale forarbeider</a:t>
            </a:r>
          </a:p>
          <a:p>
            <a:r>
              <a:rPr lang="nb-NO" dirty="0" smtClean="0"/>
              <a:t>Svart strek – ord som må tolkes</a:t>
            </a:r>
          </a:p>
          <a:p>
            <a:r>
              <a:rPr lang="nb-NO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Brun strek </a:t>
            </a:r>
            <a:r>
              <a:rPr lang="nb-NO" dirty="0" smtClean="0"/>
              <a:t>– analogisk tolkning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0914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på </a:t>
            </a:r>
            <a:br>
              <a:rPr lang="nb-NO" dirty="0" smtClean="0"/>
            </a:br>
            <a:r>
              <a:rPr lang="nb-NO" dirty="0" smtClean="0"/>
              <a:t>innarbeidelse i lovtekst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209428"/>
            <a:ext cx="7193973" cy="2573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6056" y="885989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Grønn markering= vilkår</a:t>
            </a:r>
          </a:p>
          <a:p>
            <a:r>
              <a:rPr lang="nb-NO" dirty="0"/>
              <a:t>Sort strek= viktige ord/begreper</a:t>
            </a:r>
          </a:p>
          <a:p>
            <a:r>
              <a:rPr lang="nb-NO" dirty="0"/>
              <a:t>Rosa markering= Rettspraksis</a:t>
            </a:r>
          </a:p>
          <a:p>
            <a:r>
              <a:rPr lang="nb-NO" dirty="0"/>
              <a:t>Gul markering= egne notater</a:t>
            </a:r>
          </a:p>
          <a:p>
            <a:r>
              <a:rPr lang="nb-NO" dirty="0"/>
              <a:t>Rød strek= unntak (i en annen §?)</a:t>
            </a:r>
          </a:p>
        </p:txBody>
      </p:sp>
    </p:spTree>
    <p:extLst>
      <p:ext uri="{BB962C8B-B14F-4D97-AF65-F5344CB8AC3E}">
        <p14:creationId xmlns:p14="http://schemas.microsoft.com/office/powerpoint/2010/main" val="1097509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708025"/>
            <a:ext cx="3665984" cy="954088"/>
          </a:xfrm>
        </p:spPr>
        <p:txBody>
          <a:bodyPr/>
          <a:lstStyle/>
          <a:p>
            <a:r>
              <a:rPr lang="nb-NO" dirty="0" smtClean="0"/>
              <a:t>Eksempel på </a:t>
            </a:r>
            <a:br>
              <a:rPr lang="nb-NO" dirty="0" smtClean="0"/>
            </a:br>
            <a:r>
              <a:rPr lang="nb-NO" dirty="0" smtClean="0"/>
              <a:t>innarbeidelse i dom</a:t>
            </a:r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256" y="1993404"/>
            <a:ext cx="6477700" cy="3086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096" y="193204"/>
            <a:ext cx="33970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Grønn markering= vilkår</a:t>
            </a:r>
          </a:p>
          <a:p>
            <a:r>
              <a:rPr lang="nb-NO" dirty="0"/>
              <a:t>Sort strek= viktige ord/begreper</a:t>
            </a:r>
          </a:p>
          <a:p>
            <a:r>
              <a:rPr lang="nb-NO" dirty="0"/>
              <a:t>Rosa markering= Rettspraksis</a:t>
            </a:r>
          </a:p>
          <a:p>
            <a:r>
              <a:rPr lang="nb-NO" dirty="0"/>
              <a:t>Gul markering= egne notater</a:t>
            </a:r>
          </a:p>
          <a:p>
            <a:r>
              <a:rPr lang="nb-NO" dirty="0"/>
              <a:t>Rød strek= unntak (i en annen §?)</a:t>
            </a:r>
          </a:p>
          <a:p>
            <a:r>
              <a:rPr lang="nb-NO" dirty="0"/>
              <a:t>Grønn strek= forarbeider</a:t>
            </a:r>
          </a:p>
          <a:p>
            <a:r>
              <a:rPr lang="nb-NO" dirty="0"/>
              <a:t>Brun strek= juridisk litteratur / teori</a:t>
            </a:r>
          </a:p>
          <a:p>
            <a:r>
              <a:rPr lang="nb-NO" dirty="0"/>
              <a:t>Blå markering= lov</a:t>
            </a:r>
          </a:p>
        </p:txBody>
      </p:sp>
    </p:spTree>
    <p:extLst>
      <p:ext uri="{BB962C8B-B14F-4D97-AF65-F5344CB8AC3E}">
        <p14:creationId xmlns:p14="http://schemas.microsoft.com/office/powerpoint/2010/main" val="2902346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lage henvisninger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tillatte henvisningsordene står på lovdata i eksamensmodus. Sett lovdata i eksamensmodus og trykk på «LOVDATA PRO» øverst til venstre. </a:t>
            </a:r>
          </a:p>
          <a:p>
            <a:r>
              <a:rPr lang="nb-NO" dirty="0" smtClean="0"/>
              <a:t>Ved å bruke disse ordene vil henvisningene bli synlige på eksamen. </a:t>
            </a:r>
          </a:p>
          <a:p>
            <a:r>
              <a:rPr lang="nb-NO" dirty="0" smtClean="0"/>
              <a:t>Man kan henvise til alt på lovdata, også forarbeider, men man vil ikke kunne trykke seg inn på forarbeidene på eksamen. Henvisningen vil synes. </a:t>
            </a:r>
          </a:p>
        </p:txBody>
      </p:sp>
    </p:spTree>
    <p:extLst>
      <p:ext uri="{BB962C8B-B14F-4D97-AF65-F5344CB8AC3E}">
        <p14:creationId xmlns:p14="http://schemas.microsoft.com/office/powerpoint/2010/main" val="891758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 merknader til </a:t>
            </a:r>
            <a:r>
              <a:rPr lang="nb-NO" dirty="0" err="1" smtClean="0"/>
              <a:t>fkjl</a:t>
            </a:r>
            <a:r>
              <a:rPr lang="nb-NO" dirty="0" smtClean="0"/>
              <a:t>. § 29 som henviser til: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dirty="0" err="1" smtClean="0"/>
              <a:t>Støvletthældommen</a:t>
            </a:r>
            <a:r>
              <a:rPr lang="nb-NO" dirty="0"/>
              <a:t> </a:t>
            </a:r>
            <a:r>
              <a:rPr lang="nb-NO" dirty="0" smtClean="0"/>
              <a:t>(Rt-2006-179)</a:t>
            </a:r>
            <a:br>
              <a:rPr lang="nb-NO" dirty="0" smtClean="0"/>
            </a:br>
            <a:r>
              <a:rPr lang="nb-NO" dirty="0" smtClean="0"/>
              <a:t>- Odelstingsproposisjonen nummer 44 (2001-2002) s. 183 (ot.prp.nr. 44 (2001-2002) s. 183</a:t>
            </a:r>
            <a:br>
              <a:rPr lang="nb-NO" dirty="0" smtClean="0"/>
            </a:br>
            <a:r>
              <a:rPr lang="nb-NO" dirty="0" smtClean="0"/>
              <a:t>- Lov og rett 2007 s. 613-630 (LOR-2007-613)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dirty="0" err="1" smtClean="0"/>
              <a:t>Kjl</a:t>
            </a:r>
            <a:r>
              <a:rPr lang="nb-NO" dirty="0" smtClean="0"/>
              <a:t>. § 4</a:t>
            </a:r>
          </a:p>
          <a:p>
            <a:r>
              <a:rPr lang="nb-NO" dirty="0" smtClean="0"/>
              <a:t>Se hva og hvordan henvisningene er tilgjengelig i eksamensmodus</a:t>
            </a:r>
          </a:p>
        </p:txBody>
      </p:sp>
    </p:spTree>
    <p:extLst>
      <p:ext uri="{BB962C8B-B14F-4D97-AF65-F5344CB8AC3E}">
        <p14:creationId xmlns:p14="http://schemas.microsoft.com/office/powerpoint/2010/main" val="176638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kurset 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Formålet er å få et bedre innblikk i hvordan man best mulig kan bruke Lovdata ved studier, i undervisningen og på eksamen</a:t>
            </a:r>
          </a:p>
          <a:p>
            <a:r>
              <a:rPr lang="nb-NO" dirty="0" smtClean="0"/>
              <a:t>Todelt kursopplegg </a:t>
            </a:r>
            <a:r>
              <a:rPr lang="mr-IN" dirty="0" smtClean="0"/>
              <a:t>–</a:t>
            </a:r>
            <a:r>
              <a:rPr lang="nb-NO" dirty="0" smtClean="0"/>
              <a:t> 2 x 45 minutter</a:t>
            </a:r>
          </a:p>
          <a:p>
            <a:r>
              <a:rPr lang="nb-NO" dirty="0" smtClean="0"/>
              <a:t>Student-IT har </a:t>
            </a:r>
            <a:r>
              <a:rPr lang="nb-NO" dirty="0" smtClean="0"/>
              <a:t>kontor i </a:t>
            </a:r>
            <a:r>
              <a:rPr lang="nb-NO" dirty="0" smtClean="0"/>
              <a:t>skranken i 2. </a:t>
            </a:r>
            <a:r>
              <a:rPr lang="nb-NO" dirty="0" err="1" smtClean="0"/>
              <a:t>etg</a:t>
            </a:r>
            <a:r>
              <a:rPr lang="nb-NO" dirty="0" smtClean="0"/>
              <a:t> </a:t>
            </a:r>
            <a:r>
              <a:rPr lang="nb-NO" dirty="0" smtClean="0"/>
              <a:t>på </a:t>
            </a:r>
            <a:r>
              <a:rPr lang="nb-NO" dirty="0" smtClean="0"/>
              <a:t>Domus </a:t>
            </a:r>
            <a:r>
              <a:rPr lang="nb-NO" dirty="0" err="1" smtClean="0"/>
              <a:t>Juridica</a:t>
            </a:r>
            <a:r>
              <a:rPr lang="nb-NO" dirty="0" smtClean="0"/>
              <a:t> og </a:t>
            </a:r>
            <a:r>
              <a:rPr lang="nb-NO" dirty="0" smtClean="0"/>
              <a:t>besvarer alle henvendelser om IT-problemer – herunder bruk av Lovdata. </a:t>
            </a:r>
          </a:p>
          <a:p>
            <a:pPr lvl="1"/>
            <a:r>
              <a:rPr lang="nb-NO" dirty="0" smtClean="0"/>
              <a:t>Åpningstider: hverdager 08:00 til </a:t>
            </a:r>
            <a:r>
              <a:rPr lang="nb-NO" dirty="0" smtClean="0"/>
              <a:t>20:00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47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Internasjonale kilder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måter å henvise på</a:t>
            </a:r>
          </a:p>
          <a:p>
            <a:r>
              <a:rPr lang="nb-NO" dirty="0" smtClean="0"/>
              <a:t>Fra EMK art. 9 til Case </a:t>
            </a:r>
            <a:r>
              <a:rPr lang="nb-NO" dirty="0" err="1" smtClean="0"/>
              <a:t>of</a:t>
            </a:r>
            <a:r>
              <a:rPr lang="nb-NO" dirty="0" smtClean="0"/>
              <a:t> LEYLA SAHIN v. TURKEY</a:t>
            </a:r>
          </a:p>
          <a:p>
            <a:r>
              <a:rPr lang="nb-NO" dirty="0" smtClean="0"/>
              <a:t>Kopiere navnet fra lovdata, eller publisert-koden. Navnet fungerer ikke alltid, test med CHRISTINE GOODWIN v. THE UNITED KINGDOM </a:t>
            </a:r>
          </a:p>
          <a:p>
            <a:r>
              <a:rPr lang="nb-NO" dirty="0" smtClean="0"/>
              <a:t>Henvise fra FN-pakten art. 23 til endringen Endringer i art. 23, 27 og 61 i De Forente Nasjoners Pakt (TRA-1963-12-17-1, dato motsatt vei med TRA foran). Kan også henvise til «</a:t>
            </a:r>
            <a:r>
              <a:rPr lang="nb-NO" dirty="0" err="1" smtClean="0"/>
              <a:t>ident</a:t>
            </a:r>
            <a:r>
              <a:rPr lang="nb-NO" dirty="0" smtClean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1337555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 studie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Under studiet er det ingen begrensninger på hva man kan skrive/henvise i lovdata. </a:t>
            </a:r>
          </a:p>
          <a:p>
            <a:r>
              <a:rPr lang="nb-NO" dirty="0" smtClean="0"/>
              <a:t>Bruk lovdata som notater. </a:t>
            </a:r>
          </a:p>
          <a:p>
            <a:r>
              <a:rPr lang="nb-NO" dirty="0" smtClean="0"/>
              <a:t>Eksempel </a:t>
            </a:r>
            <a:r>
              <a:rPr lang="nb-NO" dirty="0" err="1" smtClean="0"/>
              <a:t>kjl</a:t>
            </a:r>
            <a:r>
              <a:rPr lang="nb-NO" dirty="0" smtClean="0"/>
              <a:t>. § 19</a:t>
            </a:r>
          </a:p>
          <a:p>
            <a:r>
              <a:rPr lang="nb-NO" dirty="0" smtClean="0"/>
              <a:t>Notater vil ikke vises under eksamen, men kan brukes mens du studerer</a:t>
            </a:r>
          </a:p>
          <a:p>
            <a:r>
              <a:rPr lang="nb-NO" dirty="0" smtClean="0"/>
              <a:t>Merknader kan som nevnt tidligere også deles med kollokvier, slik at dere sammen kan dele notater til den enkelte bestemmelse, lov eller dom. </a:t>
            </a:r>
          </a:p>
        </p:txBody>
      </p:sp>
    </p:spTree>
    <p:extLst>
      <p:ext uri="{BB962C8B-B14F-4D97-AF65-F5344CB8AC3E}">
        <p14:creationId xmlns:p14="http://schemas.microsoft.com/office/powerpoint/2010/main" val="958894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finne innarbeidelsene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Merknader-knapp til venstre, personlige merknader/merknader jeg har skrevet</a:t>
            </a:r>
          </a:p>
          <a:p>
            <a:r>
              <a:rPr lang="nb-NO" dirty="0" smtClean="0"/>
              <a:t>Gruppemerknader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0660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Dele skjermen i to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På eksamen kan det være lurt å dele skjermen i to slik at du kan ha både lovdata og </a:t>
            </a:r>
            <a:r>
              <a:rPr lang="nb-NO" dirty="0" err="1" smtClean="0"/>
              <a:t>inspera</a:t>
            </a:r>
            <a:r>
              <a:rPr lang="nb-NO" dirty="0" smtClean="0"/>
              <a:t> oppe. </a:t>
            </a:r>
          </a:p>
          <a:p>
            <a:r>
              <a:rPr lang="nb-NO" dirty="0" smtClean="0"/>
              <a:t>Trykk på </a:t>
            </a:r>
            <a:r>
              <a:rPr lang="nb-NO" dirty="0" err="1" smtClean="0"/>
              <a:t>windows</a:t>
            </a:r>
            <a:r>
              <a:rPr lang="nb-NO" dirty="0" smtClean="0"/>
              <a:t>-knappen (knappen nederst med fire ruter) og pil til siden. Det er det aktive vinduet som vil legge seg til den siden pilen peker.</a:t>
            </a:r>
          </a:p>
          <a:p>
            <a:r>
              <a:rPr lang="nb-NO" dirty="0" smtClean="0"/>
              <a:t>Oppgave: Åpne </a:t>
            </a:r>
            <a:r>
              <a:rPr lang="nb-NO" dirty="0" err="1" smtClean="0"/>
              <a:t>inspera</a:t>
            </a:r>
            <a:r>
              <a:rPr lang="nb-NO" dirty="0" smtClean="0"/>
              <a:t> og lovdata. Del skjermen i to og trykk litt inne i begge.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5946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Repetisjon – det viktigste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HUSK Å GJØRE ALLE UTVALG DU VIL HA TILGJENGELIG PÅ EKSAMEN TIL DINE EGNE</a:t>
            </a:r>
          </a:p>
          <a:p>
            <a:r>
              <a:rPr lang="nb-NO" dirty="0" smtClean="0"/>
              <a:t>Bruk lovdata aktivt for å bli god og effektiv</a:t>
            </a:r>
          </a:p>
          <a:p>
            <a:r>
              <a:rPr lang="nb-NO" dirty="0" smtClean="0"/>
              <a:t>Slippe å bruke tid på eksamen på å finne frem</a:t>
            </a:r>
          </a:p>
          <a:p>
            <a:r>
              <a:rPr lang="nb-NO" dirty="0" smtClean="0"/>
              <a:t>Sjekk jevnlig hva som vises i eksamensmodus for å forhindre at du får sjokk på eksamen</a:t>
            </a:r>
          </a:p>
          <a:p>
            <a:r>
              <a:rPr lang="nb-NO" dirty="0" smtClean="0"/>
              <a:t>Lag deg et system som fungerer for deg med farger og understrekninger. Blir det for avansert, vil det ikke hjelpe deg</a:t>
            </a:r>
          </a:p>
        </p:txBody>
      </p:sp>
    </p:spTree>
    <p:extLst>
      <p:ext uri="{BB962C8B-B14F-4D97-AF65-F5344CB8AC3E}">
        <p14:creationId xmlns:p14="http://schemas.microsoft.com/office/powerpoint/2010/main" val="3305244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Spørsmål?</a:t>
            </a:r>
            <a:endParaRPr lang="nb-N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85991"/>
              </p:ext>
            </p:extLst>
          </p:nvPr>
        </p:nvGraphicFramePr>
        <p:xfrm>
          <a:off x="827584" y="1777380"/>
          <a:ext cx="6176037" cy="249151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750882">
                  <a:extLst>
                    <a:ext uri="{9D8B030D-6E8A-4147-A177-3AD203B41FA5}">
                      <a16:colId xmlns:a16="http://schemas.microsoft.com/office/drawing/2014/main" xmlns="" val="252965704"/>
                    </a:ext>
                  </a:extLst>
                </a:gridCol>
                <a:gridCol w="4425155">
                  <a:extLst>
                    <a:ext uri="{9D8B030D-6E8A-4147-A177-3AD203B41FA5}">
                      <a16:colId xmlns:a16="http://schemas.microsoft.com/office/drawing/2014/main" xmlns="" val="1838946670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Problem</a:t>
                      </a:r>
                      <a:endParaRPr lang="nb-NO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Hvor</a:t>
                      </a:r>
                      <a:endParaRPr lang="nb-NO" sz="1800" dirty="0"/>
                    </a:p>
                  </a:txBody>
                  <a:tcPr marL="119849" marR="119849" marT="59924" marB="59924"/>
                </a:tc>
                <a:extLst>
                  <a:ext uri="{0D108BD9-81ED-4DB2-BD59-A6C34878D82A}">
                    <a16:rowId xmlns:a16="http://schemas.microsoft.com/office/drawing/2014/main" xmlns="" val="2029597548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Teknisk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Student-IT (Domus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Juridica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, skranken i 2</a:t>
                      </a:r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etg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nb-NO" sz="1800" dirty="0"/>
                    </a:p>
                  </a:txBody>
                  <a:tcPr marL="119849" marR="119849" marT="59924" marB="59924"/>
                </a:tc>
                <a:extLst>
                  <a:ext uri="{0D108BD9-81ED-4DB2-BD59-A6C34878D82A}">
                    <a16:rowId xmlns:a16="http://schemas.microsoft.com/office/drawing/2014/main" xmlns="" val="839110068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Regelverk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marL="0" marR="0" lvl="0" indent="0" algn="l" defTabSz="3629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Studieinfo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 (Domus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Juridica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, skranken i 2.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etg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b-NO" sz="1800" dirty="0" smtClean="0"/>
                    </a:p>
                  </a:txBody>
                  <a:tcPr marL="119849" marR="119849" marT="59924" marB="59924"/>
                </a:tc>
                <a:extLst>
                  <a:ext uri="{0D108BD9-81ED-4DB2-BD59-A6C34878D82A}">
                    <a16:rowId xmlns:a16="http://schemas.microsoft.com/office/drawing/2014/main" xmlns="" val="237635704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Søking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marL="0" marR="0" lvl="0" indent="0" algn="l" defTabSz="3629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Biblioteket </a:t>
                      </a:r>
                      <a:r>
                        <a:rPr lang="nb-NO" sz="1800" dirty="0" smtClean="0">
                          <a:solidFill>
                            <a:schemeClr val="tx1"/>
                          </a:solidFill>
                        </a:rPr>
                        <a:t>(Domus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Juridica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, biblioteket i 2. </a:t>
                      </a:r>
                      <a:r>
                        <a:rPr lang="nb-NO" sz="1800" baseline="0" dirty="0" err="1" smtClean="0">
                          <a:solidFill>
                            <a:schemeClr val="tx1"/>
                          </a:solidFill>
                        </a:rPr>
                        <a:t>etg</a:t>
                      </a:r>
                      <a:r>
                        <a:rPr lang="nb-NO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b-NO" sz="1800" dirty="0" smtClean="0"/>
                    </a:p>
                  </a:txBody>
                  <a:tcPr marL="119849" marR="119849" marT="59924" marB="59924"/>
                </a:tc>
                <a:extLst>
                  <a:ext uri="{0D108BD9-81ED-4DB2-BD59-A6C34878D82A}">
                    <a16:rowId xmlns:a16="http://schemas.microsoft.com/office/drawing/2014/main" xmlns="" val="48282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1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digitale hjelpemidler?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b-NO" dirty="0" smtClean="0"/>
              <a:t>Pedagogisk og praktisk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Jobbe tettere på kildene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Mer tilpasset arbeidslivet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Ressursbesparende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Færre papirer og bøker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Ikke nødvendig med bokkontroll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116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Om Lovdata Pro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Verktøy for å finne elektroniske dokumenter og rettskilder</a:t>
            </a:r>
          </a:p>
          <a:p>
            <a:pPr eaLnBrk="1" hangingPunct="1"/>
            <a:r>
              <a:rPr lang="nb-NO" altLang="nb-NO" dirty="0" smtClean="0"/>
              <a:t>Inneholder hjelpemidler til bruk under studiet og eksamen</a:t>
            </a:r>
          </a:p>
          <a:p>
            <a:pPr eaLnBrk="1" hangingPunct="1"/>
            <a:r>
              <a:rPr lang="nb-NO" altLang="nb-NO" dirty="0" smtClean="0"/>
              <a:t>Eksempler:</a:t>
            </a:r>
          </a:p>
          <a:p>
            <a:pPr lvl="1"/>
            <a:r>
              <a:rPr lang="nb-NO" altLang="nb-NO" dirty="0" smtClean="0"/>
              <a:t>Lovtekst</a:t>
            </a:r>
          </a:p>
          <a:p>
            <a:pPr lvl="1"/>
            <a:r>
              <a:rPr lang="nb-NO" altLang="nb-NO" dirty="0" smtClean="0"/>
              <a:t>Forskrifter</a:t>
            </a:r>
          </a:p>
          <a:p>
            <a:pPr lvl="1"/>
            <a:r>
              <a:rPr lang="nb-NO" altLang="nb-NO" dirty="0" smtClean="0"/>
              <a:t>Lovforarbeider</a:t>
            </a:r>
          </a:p>
          <a:p>
            <a:pPr lvl="1"/>
            <a:r>
              <a:rPr lang="nb-NO" altLang="nb-NO" dirty="0" smtClean="0"/>
              <a:t>Rettspraksis</a:t>
            </a:r>
          </a:p>
          <a:p>
            <a:pPr lvl="1"/>
            <a:r>
              <a:rPr lang="nb-NO" altLang="nb-NO" dirty="0" smtClean="0"/>
              <a:t>Artikler og lovkommentarer</a:t>
            </a:r>
          </a:p>
          <a:p>
            <a:pPr lvl="1"/>
            <a:r>
              <a:rPr lang="nb-NO" altLang="nb-NO" dirty="0" smtClean="0"/>
              <a:t>Internasjonale kilder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Registrering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Trykk logg inn via </a:t>
            </a:r>
            <a:r>
              <a:rPr lang="nb-NO" dirty="0" err="1" smtClean="0"/>
              <a:t>weblogin</a:t>
            </a:r>
            <a:r>
              <a:rPr lang="nb-NO" dirty="0" smtClean="0"/>
              <a:t> </a:t>
            </a:r>
            <a:r>
              <a:rPr lang="nb-NO" dirty="0" smtClean="0"/>
              <a:t>på Lovdatas sider</a:t>
            </a:r>
          </a:p>
          <a:p>
            <a:r>
              <a:rPr lang="nb-NO" dirty="0" smtClean="0"/>
              <a:t>Det blir opprettet en bruker første gang du gjør det</a:t>
            </a:r>
          </a:p>
          <a:p>
            <a:r>
              <a:rPr lang="nb-NO" dirty="0" smtClean="0"/>
              <a:t>Samme brukernavn og passord som for UiO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Problemer ved registrering?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- </a:t>
            </a:r>
            <a:r>
              <a:rPr lang="nb-NO" sz="1800" dirty="0" smtClean="0"/>
              <a:t>Kontakt Lovdata eller </a:t>
            </a:r>
            <a:r>
              <a:rPr lang="nb-NO" sz="1800" dirty="0" smtClean="0"/>
              <a:t>Student-IT</a:t>
            </a:r>
            <a:endParaRPr lang="nb-NO" sz="1800" dirty="0" smtClean="0"/>
          </a:p>
        </p:txBody>
      </p:sp>
    </p:spTree>
    <p:extLst>
      <p:ext uri="{BB962C8B-B14F-4D97-AF65-F5344CB8AC3E}">
        <p14:creationId xmlns:p14="http://schemas.microsoft.com/office/powerpoint/2010/main" val="8749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finne rettskilder – navigering og søking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777380"/>
            <a:ext cx="7924800" cy="3429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dirty="0" smtClean="0"/>
              <a:t>Toppmenyen gir fem ulike tilganger til stoffet: 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Rettskilder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Rettsområder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Registre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Avansert søk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Hurtigsøk</a:t>
            </a:r>
          </a:p>
        </p:txBody>
      </p:sp>
    </p:spTree>
    <p:extLst>
      <p:ext uri="{BB962C8B-B14F-4D97-AF65-F5344CB8AC3E}">
        <p14:creationId xmlns:p14="http://schemas.microsoft.com/office/powerpoint/2010/main" val="3792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Hurtigsøk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utgangspunktet søkes det i all informasjon i Lovdata Pro</a:t>
            </a:r>
          </a:p>
          <a:p>
            <a:pPr lvl="1"/>
            <a:r>
              <a:rPr lang="nb-NO" dirty="0" smtClean="0"/>
              <a:t>Se likevel innstillinger, der rettskildene kan filtreres</a:t>
            </a:r>
          </a:p>
          <a:p>
            <a:r>
              <a:rPr lang="nb-NO" dirty="0" smtClean="0"/>
              <a:t>Hvordan finne en lov?</a:t>
            </a:r>
          </a:p>
          <a:p>
            <a:pPr lvl="1"/>
            <a:r>
              <a:rPr lang="nb-NO" dirty="0" smtClean="0"/>
              <a:t>Skriv korttittel eller forkortelse i søkefeltet</a:t>
            </a:r>
          </a:p>
          <a:p>
            <a:pPr lvl="1"/>
            <a:r>
              <a:rPr lang="nb-NO" dirty="0" smtClean="0"/>
              <a:t>Eks. kjøpsloven eller </a:t>
            </a:r>
            <a:r>
              <a:rPr lang="nb-NO" dirty="0" err="1" smtClean="0"/>
              <a:t>kjl</a:t>
            </a:r>
            <a:r>
              <a:rPr lang="nb-NO" dirty="0" smtClean="0"/>
              <a:t>.</a:t>
            </a:r>
          </a:p>
          <a:p>
            <a:r>
              <a:rPr lang="nb-NO" dirty="0" smtClean="0"/>
              <a:t>Hvordan finne forarbeider?</a:t>
            </a:r>
          </a:p>
          <a:p>
            <a:pPr lvl="1"/>
            <a:r>
              <a:rPr lang="nb-NO" dirty="0" smtClean="0"/>
              <a:t>Til loven som sådan? Klikk på forarbeider-ikonet helt øverst i loven</a:t>
            </a:r>
          </a:p>
          <a:p>
            <a:pPr lvl="1"/>
            <a:r>
              <a:rPr lang="nb-NO" dirty="0" smtClean="0"/>
              <a:t>Til den enkelte bestemmelse? Klikk på forarbeider-ikonet ved bestemmelsen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075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Hurtigsøk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finne rettsavgjørelser?</a:t>
            </a:r>
          </a:p>
          <a:p>
            <a:pPr lvl="1"/>
            <a:r>
              <a:rPr lang="nb-NO" dirty="0" smtClean="0"/>
              <a:t>Dersom man kjenner en saks henvisning – eventuelt kallenavn – er saken enkel. F.eks. </a:t>
            </a:r>
            <a:r>
              <a:rPr lang="nb-NO" dirty="0" err="1" smtClean="0"/>
              <a:t>Rt</a:t>
            </a:r>
            <a:r>
              <a:rPr lang="nb-NO" dirty="0" smtClean="0"/>
              <a:t>. 2004 s. 675 eller «</a:t>
            </a:r>
            <a:r>
              <a:rPr lang="nb-NO" dirty="0" smtClean="0"/>
              <a:t>Agurkpinnedommen</a:t>
            </a:r>
            <a:r>
              <a:rPr lang="nb-NO" dirty="0" smtClean="0"/>
              <a:t>»</a:t>
            </a:r>
          </a:p>
          <a:p>
            <a:pPr lvl="1"/>
            <a:r>
              <a:rPr lang="nb-NO" dirty="0" smtClean="0"/>
              <a:t>Avgjørelser til en lov eller bestemmelse?</a:t>
            </a:r>
          </a:p>
          <a:p>
            <a:pPr lvl="2"/>
            <a:r>
              <a:rPr lang="nb-NO" dirty="0" smtClean="0"/>
              <a:t>Klikk på avgjørelser-ikonet øverst i loven eller ved bestemmelsen</a:t>
            </a:r>
          </a:p>
          <a:p>
            <a:pPr lvl="1"/>
            <a:r>
              <a:rPr lang="nb-NO" dirty="0" smtClean="0"/>
              <a:t>Avgjørelser om et tema?</a:t>
            </a:r>
          </a:p>
          <a:p>
            <a:pPr lvl="2"/>
            <a:r>
              <a:rPr lang="nb-NO" dirty="0" smtClean="0"/>
              <a:t>Søk på det aktuelle temaet</a:t>
            </a:r>
          </a:p>
          <a:p>
            <a:pPr lvl="2"/>
            <a:r>
              <a:rPr lang="nb-NO" dirty="0" smtClean="0"/>
              <a:t>Filtrer søkeresultatet ved å velge rettskilde (rettsavgjørelser)</a:t>
            </a:r>
            <a:endParaRPr lang="nb-NO" dirty="0"/>
          </a:p>
          <a:p>
            <a:pPr lvl="2"/>
            <a:r>
              <a:rPr lang="nb-NO" dirty="0" smtClean="0"/>
              <a:t>Velg ønsket periode</a:t>
            </a:r>
          </a:p>
          <a:p>
            <a:pPr lvl="2"/>
            <a:r>
              <a:rPr lang="nb-NO" dirty="0" smtClean="0"/>
              <a:t>Velg ønsket rettsområde 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8381853"/>
      </p:ext>
    </p:extLst>
  </p:cSld>
  <p:clrMapOvr>
    <a:masterClrMapping/>
  </p:clrMapOvr>
</p:sld>
</file>

<file path=ppt/theme/theme1.xml><?xml version="1.0" encoding="utf-8"?>
<a:theme xmlns:a="http://schemas.openxmlformats.org/drawingml/2006/main" name="BioViten-Norsk16_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BioViten-Norsk16_10</Template>
  <TotalTime>1243</TotalTime>
  <Words>1475</Words>
  <Application>Microsoft Macintosh PowerPoint</Application>
  <PresentationFormat>Skjermfremvisning (16:10)</PresentationFormat>
  <Paragraphs>212</Paragraphs>
  <Slides>35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35</vt:i4>
      </vt:variant>
    </vt:vector>
  </HeadingPairs>
  <TitlesOfParts>
    <vt:vector size="38" baseType="lpstr">
      <vt:lpstr>ヒラギノ角ゴ Pro W3</vt:lpstr>
      <vt:lpstr>Arial</vt:lpstr>
      <vt:lpstr>BioViten-Norsk16_10</vt:lpstr>
      <vt:lpstr>Lovdata Pro som studie- og eksamensverktøy</vt:lpstr>
      <vt:lpstr>TIME 1 - Agenda</vt:lpstr>
      <vt:lpstr>Om kurset  </vt:lpstr>
      <vt:lpstr>Hvorfor digitale hjelpemidler?</vt:lpstr>
      <vt:lpstr>Om Lovdata Pro</vt:lpstr>
      <vt:lpstr>Registrering</vt:lpstr>
      <vt:lpstr>Hvordan finne rettskilder – navigering og søking</vt:lpstr>
      <vt:lpstr>Hurtigsøk</vt:lpstr>
      <vt:lpstr>Hurtigsøk</vt:lpstr>
      <vt:lpstr>Avansert søk</vt:lpstr>
      <vt:lpstr>Utvalg</vt:lpstr>
      <vt:lpstr>Utvalg</vt:lpstr>
      <vt:lpstr>Grupper</vt:lpstr>
      <vt:lpstr>Bruke markeringer</vt:lpstr>
      <vt:lpstr>Noter og henvisninger</vt:lpstr>
      <vt:lpstr>Studiemodus og eksamensmodus</vt:lpstr>
      <vt:lpstr>Oppgaver</vt:lpstr>
      <vt:lpstr>TIME NR 2</vt:lpstr>
      <vt:lpstr>Kommentarutgave</vt:lpstr>
      <vt:lpstr>Registre</vt:lpstr>
      <vt:lpstr>Rettsområder</vt:lpstr>
      <vt:lpstr>Smulesti</vt:lpstr>
      <vt:lpstr>Studieteknikk</vt:lpstr>
      <vt:lpstr>Markeringstips</vt:lpstr>
      <vt:lpstr>Understrekningstips</vt:lpstr>
      <vt:lpstr>Eksempel på  innarbeidelse i lovtekst</vt:lpstr>
      <vt:lpstr>Eksempel på  innarbeidelse i dom</vt:lpstr>
      <vt:lpstr>Hvordan lage henvisninger </vt:lpstr>
      <vt:lpstr>OPPGAVE</vt:lpstr>
      <vt:lpstr>Internasjonale kilder</vt:lpstr>
      <vt:lpstr>Under studie</vt:lpstr>
      <vt:lpstr>Hvordan finne innarbeidelsene</vt:lpstr>
      <vt:lpstr>Dele skjermen i to</vt:lpstr>
      <vt:lpstr>Repetisjon – det viktigste</vt:lpstr>
      <vt:lpstr>Spørsmål?</vt:lpstr>
    </vt:vector>
  </TitlesOfParts>
  <Company>Universitetet i Oslo</Company>
  <LinksUpToDate>false</LinksUpToDate>
  <SharedDoc>false</SharedDoc>
  <HyperlinkBase/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Hanne Baadsgaard Utigard</dc:creator>
  <cp:lastModifiedBy>Teodor Bergersen</cp:lastModifiedBy>
  <cp:revision>96</cp:revision>
  <cp:lastPrinted>2019-08-14T09:44:40Z</cp:lastPrinted>
  <dcterms:created xsi:type="dcterms:W3CDTF">2016-03-03T10:11:57Z</dcterms:created>
  <dcterms:modified xsi:type="dcterms:W3CDTF">2020-01-21T14:15:34Z</dcterms:modified>
</cp:coreProperties>
</file>