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sldIdLst>
    <p:sldId id="262" r:id="rId2"/>
    <p:sldId id="277" r:id="rId3"/>
    <p:sldId id="390" r:id="rId4"/>
    <p:sldId id="389" r:id="rId5"/>
    <p:sldId id="388" r:id="rId6"/>
    <p:sldId id="282" r:id="rId7"/>
    <p:sldId id="378" r:id="rId8"/>
    <p:sldId id="304" r:id="rId9"/>
    <p:sldId id="303" r:id="rId10"/>
    <p:sldId id="302" r:id="rId11"/>
    <p:sldId id="297" r:id="rId12"/>
    <p:sldId id="423" r:id="rId13"/>
    <p:sldId id="410" r:id="rId14"/>
    <p:sldId id="422" r:id="rId15"/>
    <p:sldId id="431" r:id="rId16"/>
    <p:sldId id="409" r:id="rId17"/>
    <p:sldId id="396" r:id="rId18"/>
    <p:sldId id="381" r:id="rId19"/>
    <p:sldId id="397" r:id="rId20"/>
    <p:sldId id="398" r:id="rId21"/>
    <p:sldId id="419" r:id="rId22"/>
    <p:sldId id="437" r:id="rId23"/>
    <p:sldId id="418" r:id="rId24"/>
    <p:sldId id="395" r:id="rId25"/>
    <p:sldId id="436" r:id="rId26"/>
    <p:sldId id="435" r:id="rId27"/>
    <p:sldId id="434" r:id="rId28"/>
    <p:sldId id="433" r:id="rId29"/>
    <p:sldId id="341" r:id="rId30"/>
    <p:sldId id="346" r:id="rId31"/>
    <p:sldId id="347" r:id="rId32"/>
    <p:sldId id="348" r:id="rId33"/>
    <p:sldId id="430" r:id="rId34"/>
    <p:sldId id="429" r:id="rId35"/>
    <p:sldId id="366" r:id="rId36"/>
    <p:sldId id="365" r:id="rId37"/>
    <p:sldId id="290" r:id="rId38"/>
    <p:sldId id="354" r:id="rId39"/>
    <p:sldId id="356" r:id="rId40"/>
    <p:sldId id="425" r:id="rId41"/>
    <p:sldId id="424" r:id="rId42"/>
    <p:sldId id="357" r:id="rId43"/>
    <p:sldId id="358" r:id="rId44"/>
    <p:sldId id="417" r:id="rId45"/>
    <p:sldId id="368" r:id="rId46"/>
    <p:sldId id="367" r:id="rId47"/>
    <p:sldId id="416" r:id="rId48"/>
    <p:sldId id="370" r:id="rId49"/>
    <p:sldId id="369" r:id="rId50"/>
    <p:sldId id="294" r:id="rId51"/>
    <p:sldId id="372" r:id="rId52"/>
    <p:sldId id="371" r:id="rId53"/>
    <p:sldId id="293" r:id="rId54"/>
    <p:sldId id="360" r:id="rId55"/>
    <p:sldId id="373" r:id="rId56"/>
    <p:sldId id="375" r:id="rId57"/>
    <p:sldId id="374" r:id="rId58"/>
    <p:sldId id="359" r:id="rId59"/>
    <p:sldId id="415" r:id="rId60"/>
    <p:sldId id="414" r:id="rId61"/>
    <p:sldId id="413" r:id="rId62"/>
    <p:sldId id="412" r:id="rId63"/>
    <p:sldId id="411" r:id="rId64"/>
    <p:sldId id="427" r:id="rId65"/>
    <p:sldId id="426" r:id="rId66"/>
    <p:sldId id="428" r:id="rId67"/>
    <p:sldId id="421" r:id="rId68"/>
    <p:sldId id="377" r:id="rId69"/>
    <p:sldId id="376" r:id="rId70"/>
    <p:sldId id="288" r:id="rId71"/>
    <p:sldId id="406" r:id="rId72"/>
    <p:sldId id="402" r:id="rId7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deling uten navn" id="{30A5DDD8-FDFA-4408-A2CB-9CF41C8F633C}">
          <p14:sldIdLst>
            <p14:sldId id="262"/>
          </p14:sldIdLst>
        </p14:section>
        <p14:section name="Inndeling uten navn" id="{92818FFC-8734-45FA-927B-0AA871B6B7B7}">
          <p14:sldIdLst>
            <p14:sldId id="277"/>
            <p14:sldId id="390"/>
            <p14:sldId id="389"/>
            <p14:sldId id="388"/>
            <p14:sldId id="282"/>
            <p14:sldId id="378"/>
            <p14:sldId id="304"/>
            <p14:sldId id="303"/>
            <p14:sldId id="302"/>
            <p14:sldId id="297"/>
            <p14:sldId id="423"/>
            <p14:sldId id="410"/>
            <p14:sldId id="422"/>
            <p14:sldId id="431"/>
            <p14:sldId id="409"/>
            <p14:sldId id="396"/>
            <p14:sldId id="381"/>
            <p14:sldId id="397"/>
            <p14:sldId id="398"/>
            <p14:sldId id="419"/>
            <p14:sldId id="437"/>
            <p14:sldId id="418"/>
            <p14:sldId id="395"/>
            <p14:sldId id="436"/>
            <p14:sldId id="435"/>
            <p14:sldId id="434"/>
            <p14:sldId id="433"/>
            <p14:sldId id="341"/>
            <p14:sldId id="346"/>
            <p14:sldId id="347"/>
            <p14:sldId id="348"/>
            <p14:sldId id="430"/>
            <p14:sldId id="429"/>
            <p14:sldId id="366"/>
            <p14:sldId id="365"/>
            <p14:sldId id="290"/>
            <p14:sldId id="354"/>
            <p14:sldId id="356"/>
            <p14:sldId id="425"/>
            <p14:sldId id="424"/>
            <p14:sldId id="357"/>
            <p14:sldId id="358"/>
            <p14:sldId id="417"/>
            <p14:sldId id="368"/>
            <p14:sldId id="367"/>
            <p14:sldId id="416"/>
            <p14:sldId id="370"/>
            <p14:sldId id="369"/>
            <p14:sldId id="294"/>
            <p14:sldId id="372"/>
            <p14:sldId id="371"/>
            <p14:sldId id="293"/>
            <p14:sldId id="360"/>
            <p14:sldId id="373"/>
            <p14:sldId id="375"/>
            <p14:sldId id="374"/>
            <p14:sldId id="359"/>
            <p14:sldId id="415"/>
            <p14:sldId id="414"/>
            <p14:sldId id="413"/>
            <p14:sldId id="412"/>
            <p14:sldId id="411"/>
            <p14:sldId id="427"/>
            <p14:sldId id="426"/>
            <p14:sldId id="428"/>
            <p14:sldId id="421"/>
            <p14:sldId id="377"/>
            <p14:sldId id="376"/>
            <p14:sldId id="288"/>
            <p14:sldId id="40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53"/>
    <a:srgbClr val="D7DFDD"/>
    <a:srgbClr val="C8D2D0"/>
    <a:srgbClr val="99B9BF"/>
    <a:srgbClr val="E5EAE9"/>
    <a:srgbClr val="57757A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584" autoAdjust="0"/>
  </p:normalViewPr>
  <p:slideViewPr>
    <p:cSldViewPr showGuides="1">
      <p:cViewPr varScale="1">
        <p:scale>
          <a:sx n="124" d="100"/>
          <a:sy n="124" d="100"/>
        </p:scale>
        <p:origin x="1284" y="102"/>
      </p:cViewPr>
      <p:guideLst>
        <p:guide orient="horz" pos="2160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6463944"/>
        <c:axId val="156464336"/>
      </c:barChart>
      <c:catAx>
        <c:axId val="156463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6464336"/>
        <c:crosses val="autoZero"/>
        <c:auto val="1"/>
        <c:lblAlgn val="ctr"/>
        <c:lblOffset val="100"/>
        <c:noMultiLvlLbl val="0"/>
      </c:catAx>
      <c:valAx>
        <c:axId val="15646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46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7097952"/>
        <c:axId val="157098344"/>
      </c:barChart>
      <c:catAx>
        <c:axId val="157097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098344"/>
        <c:crosses val="autoZero"/>
        <c:auto val="1"/>
        <c:lblAlgn val="ctr"/>
        <c:lblOffset val="100"/>
        <c:noMultiLvlLbl val="0"/>
      </c:catAx>
      <c:valAx>
        <c:axId val="157098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09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7099128"/>
        <c:axId val="157099520"/>
      </c:barChart>
      <c:catAx>
        <c:axId val="157099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099520"/>
        <c:crosses val="autoZero"/>
        <c:auto val="1"/>
        <c:lblAlgn val="ctr"/>
        <c:lblOffset val="100"/>
        <c:noMultiLvlLbl val="0"/>
      </c:catAx>
      <c:valAx>
        <c:axId val="157099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0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7100304"/>
        <c:axId val="157100696"/>
      </c:barChart>
      <c:catAx>
        <c:axId val="157100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100696"/>
        <c:crosses val="autoZero"/>
        <c:auto val="1"/>
        <c:lblAlgn val="ctr"/>
        <c:lblOffset val="100"/>
        <c:noMultiLvlLbl val="0"/>
      </c:catAx>
      <c:valAx>
        <c:axId val="157100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10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12.12.2016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37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92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47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82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23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5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1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5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74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0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3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9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om/strategi-plan-rapport/et-universitetsbibliotek-for-fremtiden-201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io.no/for-ansatte/enhetssider/ub/prosjekter/mapping-mot-webdewe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cmapperno.pansoft.de/login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nb-NO" sz="3800" b="1" dirty="0" smtClean="0">
                <a:solidFill>
                  <a:srgbClr val="57757A"/>
                </a:solidFill>
              </a:rPr>
              <a:t>Hvorfor</a:t>
            </a:r>
            <a:r>
              <a:rPr lang="en-GB" sz="3800" b="1" dirty="0" smtClean="0">
                <a:solidFill>
                  <a:srgbClr val="57757A"/>
                </a:solidFill>
              </a:rPr>
              <a:t> mapper vi?</a:t>
            </a:r>
            <a:endParaRPr lang="en-GB" sz="38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mot </a:t>
            </a:r>
            <a:r>
              <a:rPr lang="en-GB" sz="1100" b="1" dirty="0" err="1" smtClean="0">
                <a:solidFill>
                  <a:srgbClr val="57757A"/>
                </a:solidFill>
              </a:rPr>
              <a:t>norsk</a:t>
            </a:r>
            <a:r>
              <a:rPr lang="en-GB" sz="1100" b="1" smtClean="0">
                <a:solidFill>
                  <a:srgbClr val="57757A"/>
                </a:solidFill>
              </a:rPr>
              <a:t> </a:t>
            </a:r>
            <a:r>
              <a:rPr lang="en-GB" sz="1100" b="1" err="1" smtClean="0">
                <a:solidFill>
                  <a:srgbClr val="57757A"/>
                </a:solidFill>
              </a:rPr>
              <a:t>WebDewey</a:t>
            </a:r>
            <a:endParaRPr lang="en-GB" sz="1100" b="1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2000" b="1" err="1" smtClean="0">
                <a:solidFill>
                  <a:srgbClr val="99B9BF"/>
                </a:solidFill>
              </a:rPr>
              <a:t>Forankring</a:t>
            </a:r>
            <a:r>
              <a:rPr lang="en-GB" sz="2000" b="1" smtClean="0">
                <a:solidFill>
                  <a:srgbClr val="99B9BF"/>
                </a:solidFill>
              </a:rPr>
              <a:t> </a:t>
            </a:r>
            <a:r>
              <a:rPr lang="en-GB" sz="2000" b="1" err="1" smtClean="0">
                <a:solidFill>
                  <a:srgbClr val="99B9BF"/>
                </a:solidFill>
              </a:rPr>
              <a:t>av</a:t>
            </a:r>
            <a:r>
              <a:rPr lang="en-GB" sz="2000" b="1" smtClean="0">
                <a:solidFill>
                  <a:srgbClr val="99B9BF"/>
                </a:solidFill>
              </a:rPr>
              <a:t> </a:t>
            </a:r>
            <a:r>
              <a:rPr lang="en-GB" sz="2000" b="1" err="1" smtClean="0">
                <a:solidFill>
                  <a:srgbClr val="99B9BF"/>
                </a:solidFill>
              </a:rPr>
              <a:t>mappingprosjektet</a:t>
            </a:r>
            <a:endParaRPr lang="en-GB" sz="2000" b="1" smtClean="0">
              <a:solidFill>
                <a:srgbClr val="99B9BF"/>
              </a:solidFill>
            </a:endParaRPr>
          </a:p>
          <a:p>
            <a:pPr algn="l">
              <a:spcBef>
                <a:spcPts val="1000"/>
              </a:spcBef>
            </a:pPr>
            <a:r>
              <a:rPr lang="en-GB" sz="1400" b="1">
                <a:solidFill>
                  <a:srgbClr val="99B9BF"/>
                </a:solidFill>
              </a:rPr>
              <a:t>Grete </a:t>
            </a:r>
            <a:r>
              <a:rPr lang="en-GB" sz="1400" b="1" err="1" smtClean="0">
                <a:solidFill>
                  <a:srgbClr val="99B9BF"/>
                </a:solidFill>
              </a:rPr>
              <a:t>Seland</a:t>
            </a:r>
            <a:r>
              <a:rPr lang="en-GB" sz="1400" b="1" smtClean="0">
                <a:solidFill>
                  <a:srgbClr val="99B9BF"/>
                </a:solidFill>
              </a:rPr>
              <a:t>, </a:t>
            </a:r>
            <a:r>
              <a:rPr lang="en-GB" sz="1400" b="1" err="1">
                <a:solidFill>
                  <a:srgbClr val="99B9BF"/>
                </a:solidFill>
              </a:rPr>
              <a:t>HumSam</a:t>
            </a:r>
            <a:r>
              <a:rPr lang="en-GB" sz="1400" b="1">
                <a:solidFill>
                  <a:srgbClr val="99B9BF"/>
                </a:solidFill>
              </a:rPr>
              <a:t> </a:t>
            </a:r>
            <a:r>
              <a:rPr lang="en-GB" sz="1400" b="1" err="1" smtClean="0">
                <a:solidFill>
                  <a:srgbClr val="99B9BF"/>
                </a:solidFill>
              </a:rPr>
              <a:t>personalmøte</a:t>
            </a:r>
            <a:r>
              <a:rPr lang="en-GB" sz="1400" b="1" smtClean="0">
                <a:solidFill>
                  <a:srgbClr val="99B9BF"/>
                </a:solidFill>
              </a:rPr>
              <a:t> 12. des. 2016</a:t>
            </a:r>
            <a:endParaRPr lang="en-GB" sz="1400" b="1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27980124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223628" y="5499796"/>
            <a:ext cx="6696744" cy="76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smtClean="0"/>
              <a:t>Mål for prosjektet er å mappe </a:t>
            </a:r>
            <a:r>
              <a:rPr lang="nb-NO" sz="2000" err="1" smtClean="0"/>
              <a:t>Humord</a:t>
            </a:r>
            <a:r>
              <a:rPr lang="nb-NO" sz="2000" smtClean="0"/>
              <a:t> og Realfagstermer</a:t>
            </a:r>
            <a:br>
              <a:rPr lang="nb-NO" sz="2000" smtClean="0"/>
            </a:br>
            <a:r>
              <a:rPr lang="nb-NO" sz="2000" smtClean="0"/>
              <a:t>mot norsk </a:t>
            </a:r>
            <a:r>
              <a:rPr lang="nb-NO" sz="2000" err="1" smtClean="0"/>
              <a:t>WebDewey</a:t>
            </a:r>
            <a:endParaRPr lang="nb-NO" sz="2000" smtClean="0"/>
          </a:p>
          <a:p>
            <a:endParaRPr lang="nb-NO" smtClean="0"/>
          </a:p>
          <a:p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3776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741185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681794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4267969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Realfagstermer</a:t>
            </a:r>
            <a:endParaRPr lang="en-GB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3305917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Realfagstermer</a:t>
            </a:r>
            <a:endParaRPr lang="en-GB"/>
          </a:p>
        </p:txBody>
      </p:sp>
      <p:sp>
        <p:nvSpPr>
          <p:cNvPr id="16" name="Oppoverbøyd pil 15"/>
          <p:cNvSpPr/>
          <p:nvPr/>
        </p:nvSpPr>
        <p:spPr>
          <a:xfrm>
            <a:off x="2339752" y="4365103"/>
            <a:ext cx="3071566" cy="879742"/>
          </a:xfrm>
          <a:prstGeom prst="bentUpArrow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891347" y="4957711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Solformørkelser</a:t>
            </a:r>
            <a:endParaRPr lang="nb-NO"/>
          </a:p>
        </p:txBody>
      </p:sp>
      <p:sp>
        <p:nvSpPr>
          <p:cNvPr id="20" name="Oppoverbøyd pil 19"/>
          <p:cNvSpPr/>
          <p:nvPr/>
        </p:nvSpPr>
        <p:spPr>
          <a:xfrm flipV="1">
            <a:off x="3306688" y="2991371"/>
            <a:ext cx="2650282" cy="973691"/>
          </a:xfrm>
          <a:prstGeom prst="bentUpArrow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3455876" y="2918128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Fraseologi</a:t>
            </a:r>
            <a:endParaRPr lang="nb-NO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0340976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115785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286200" y="4010805"/>
            <a:ext cx="2448272" cy="627568"/>
          </a:xfrm>
          <a:prstGeom prst="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19" name="Rett linje 18"/>
          <p:cNvCxnSpPr/>
          <p:nvPr/>
        </p:nvCxnSpPr>
        <p:spPr>
          <a:xfrm>
            <a:off x="2511772" y="3115426"/>
            <a:ext cx="1512061" cy="980135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3563888" y="4086062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Katalogpost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5148064" y="3167159"/>
            <a:ext cx="1341922" cy="918903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4282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286200" y="4010805"/>
            <a:ext cx="2448272" cy="627568"/>
          </a:xfrm>
          <a:prstGeom prst="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linje 18"/>
          <p:cNvCxnSpPr/>
          <p:nvPr/>
        </p:nvCxnSpPr>
        <p:spPr>
          <a:xfrm>
            <a:off x="2511772" y="3115426"/>
            <a:ext cx="1512061" cy="980135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563888" y="4086062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Katalogpost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5148064" y="3167159"/>
            <a:ext cx="1341922" cy="918903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cxnSp>
        <p:nvCxnSpPr>
          <p:cNvPr id="14" name="Rett linje 13"/>
          <p:cNvCxnSpPr/>
          <p:nvPr/>
        </p:nvCxnSpPr>
        <p:spPr>
          <a:xfrm flipV="1">
            <a:off x="3422095" y="2636912"/>
            <a:ext cx="2122013" cy="23813"/>
          </a:xfrm>
          <a:prstGeom prst="line">
            <a:avLst/>
          </a:prstGeom>
          <a:ln w="76200">
            <a:solidFill>
              <a:srgbClr val="F89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4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5" name="Rett linje 4"/>
          <p:cNvCxnSpPr>
            <a:stCxn id="3" idx="6"/>
          </p:cNvCxnSpPr>
          <p:nvPr/>
        </p:nvCxnSpPr>
        <p:spPr>
          <a:xfrm flipV="1">
            <a:off x="3422095" y="2636912"/>
            <a:ext cx="2122013" cy="23813"/>
          </a:xfrm>
          <a:prstGeom prst="line">
            <a:avLst/>
          </a:prstGeom>
          <a:ln w="76200">
            <a:solidFill>
              <a:srgbClr val="F89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383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8" name="TekstSylinder 7"/>
          <p:cNvSpPr txBox="1"/>
          <p:nvPr/>
        </p:nvSpPr>
        <p:spPr>
          <a:xfrm>
            <a:off x="2787316" y="4842610"/>
            <a:ext cx="3446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>
                <a:solidFill>
                  <a:srgbClr val="F89A53"/>
                </a:solidFill>
              </a:rPr>
              <a:t>Hvorfor</a:t>
            </a:r>
            <a:r>
              <a:rPr lang="en-GB" sz="2500" smtClean="0"/>
              <a:t> er dette nyttig?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9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</p:spTree>
    <p:extLst>
      <p:ext uri="{BB962C8B-B14F-4D97-AF65-F5344CB8AC3E}">
        <p14:creationId xmlns:p14="http://schemas.microsoft.com/office/powerpoint/2010/main" val="1186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609782" y="4018895"/>
            <a:ext cx="4068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smtClean="0"/>
              <a:t>Mappingprosjektets formål: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14485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vrundet rektangel 11"/>
          <p:cNvSpPr/>
          <p:nvPr/>
        </p:nvSpPr>
        <p:spPr>
          <a:xfrm>
            <a:off x="1763688" y="4570074"/>
            <a:ext cx="5616624" cy="659126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Sylinder 8"/>
          <p:cNvSpPr txBox="1"/>
          <p:nvPr/>
        </p:nvSpPr>
        <p:spPr>
          <a:xfrm>
            <a:off x="1979712" y="4646779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/>
              <a:t>Interoperabilitet mellom </a:t>
            </a:r>
            <a:r>
              <a:rPr lang="en-GB" sz="2500" smtClean="0"/>
              <a:t>vokabularer</a:t>
            </a:r>
            <a:endParaRPr lang="en-GB" sz="250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  <p:sp>
        <p:nvSpPr>
          <p:cNvPr id="14" name="TekstSylinder 13"/>
          <p:cNvSpPr txBox="1"/>
          <p:nvPr/>
        </p:nvSpPr>
        <p:spPr>
          <a:xfrm>
            <a:off x="2609782" y="4018895"/>
            <a:ext cx="4068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smtClean="0"/>
              <a:t>Mappingprosjektets formål: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8777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2" name="TekstSylinder 1"/>
          <p:cNvSpPr txBox="1"/>
          <p:nvPr/>
        </p:nvSpPr>
        <p:spPr>
          <a:xfrm>
            <a:off x="2609782" y="4018895"/>
            <a:ext cx="4068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smtClean="0"/>
              <a:t>Mappingprosjektets formål:</a:t>
            </a:r>
            <a:endParaRPr lang="en-GB" sz="2500"/>
          </a:p>
        </p:txBody>
      </p:sp>
      <p:sp>
        <p:nvSpPr>
          <p:cNvPr id="3" name="TekstSylinder 2"/>
          <p:cNvSpPr txBox="1"/>
          <p:nvPr/>
        </p:nvSpPr>
        <p:spPr>
          <a:xfrm>
            <a:off x="971600" y="5303325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Hvordan bidrar dette til å oppfylle </a:t>
            </a:r>
            <a:r>
              <a:rPr lang="nb-NO" sz="2500" smtClean="0"/>
              <a:t>UBs målsetting?</a:t>
            </a:r>
            <a:r>
              <a:rPr lang="en-GB" sz="2500" smtClean="0"/>
              <a:t> </a:t>
            </a:r>
            <a:endParaRPr lang="en-GB" sz="25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vrundet rektangel 11"/>
          <p:cNvSpPr/>
          <p:nvPr/>
        </p:nvSpPr>
        <p:spPr>
          <a:xfrm>
            <a:off x="1763688" y="4570074"/>
            <a:ext cx="5616624" cy="659126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Sylinder 8"/>
          <p:cNvSpPr txBox="1"/>
          <p:nvPr/>
        </p:nvSpPr>
        <p:spPr>
          <a:xfrm>
            <a:off x="1979712" y="4646779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/>
              <a:t>Interoperabilitet mellom </a:t>
            </a:r>
            <a:r>
              <a:rPr lang="en-GB" sz="2500" smtClean="0"/>
              <a:t>vokabularer</a:t>
            </a:r>
            <a:endParaRPr lang="en-GB" sz="250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>
                <a:solidFill>
                  <a:srgbClr val="F89A53"/>
                </a:solidFill>
              </a:rPr>
              <a:t>Hva</a:t>
            </a:r>
            <a:r>
              <a:rPr lang="en-GB" sz="2500" dirty="0"/>
              <a:t> er mapping?</a:t>
            </a:r>
            <a:br>
              <a:rPr lang="en-GB" sz="2500" dirty="0"/>
            </a:br>
            <a:endParaRPr lang="en-GB" sz="2500" dirty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7776864" cy="4532344"/>
          </a:xfrm>
          <a:prstGeom prst="roundRect">
            <a:avLst/>
          </a:prstGeom>
          <a:ln w="38100">
            <a:solidFill>
              <a:srgbClr val="D7DFDD"/>
            </a:solidFill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1115616" y="3140968"/>
            <a:ext cx="6912768" cy="2294747"/>
          </a:xfrm>
          <a:prstGeom prst="roundRect">
            <a:avLst/>
          </a:prstGeom>
          <a:solidFill>
            <a:srgbClr val="C8D2D0"/>
          </a:solidFill>
          <a:ln w="38100">
            <a:solidFill>
              <a:srgbClr val="D7DFD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100"/>
              <a:t>UBs </a:t>
            </a:r>
            <a:r>
              <a:rPr lang="nb-NO" sz="3100" smtClean="0"/>
              <a:t>målsetting er konkretisert i strategiske </a:t>
            </a:r>
            <a:r>
              <a:rPr lang="nb-NO" sz="3100"/>
              <a:t>mål </a:t>
            </a:r>
            <a:r>
              <a:rPr lang="nb-NO" sz="3100" smtClean="0"/>
              <a:t>som er </a:t>
            </a:r>
            <a:r>
              <a:rPr lang="nb-NO" sz="3100"/>
              <a:t>knyttet til fire sentrale </a:t>
            </a:r>
            <a:r>
              <a:rPr lang="nb-NO" sz="3100" smtClean="0"/>
              <a:t>utviklingstrekk i brosjyren </a:t>
            </a:r>
            <a:br>
              <a:rPr lang="nb-NO" sz="3100" smtClean="0"/>
            </a:br>
            <a:r>
              <a:rPr lang="nb-NO" sz="280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«Et universitetsbibliotek for fremtiden»</a:t>
            </a:r>
            <a:endParaRPr lang="nb-NO" sz="3100">
              <a:solidFill>
                <a:srgbClr val="F89A5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/>
          </a:p>
          <a:p>
            <a:endParaRPr lang="nb-NO" sz="3100"/>
          </a:p>
          <a:p>
            <a:endParaRPr lang="nb-NO" sz="3100"/>
          </a:p>
        </p:txBody>
      </p:sp>
    </p:spTree>
    <p:extLst>
      <p:ext uri="{BB962C8B-B14F-4D97-AF65-F5344CB8AC3E}">
        <p14:creationId xmlns:p14="http://schemas.microsoft.com/office/powerpoint/2010/main" val="12294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815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881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28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517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464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4499992" y="163534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572000" y="19479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UBs strategiske mål:</a:t>
            </a:r>
          </a:p>
          <a:p>
            <a:r>
              <a:rPr lang="nb-NO" smtClean="0"/>
              <a:t>«Gi </a:t>
            </a:r>
            <a:r>
              <a:rPr lang="nb-NO"/>
              <a:t>brukerne utvidet tilgang til fysiske og digitale </a:t>
            </a:r>
            <a:r>
              <a:rPr lang="nb-NO" smtClean="0"/>
              <a:t>samlinger»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4499992" y="163534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572000" y="19479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UBs strategiske mål:</a:t>
            </a:r>
          </a:p>
          <a:p>
            <a:r>
              <a:rPr lang="nb-NO" smtClean="0"/>
              <a:t>«Gi </a:t>
            </a:r>
            <a:r>
              <a:rPr lang="nb-NO"/>
              <a:t>brukerne utvidet tilgang til fysiske og digitale </a:t>
            </a:r>
            <a:r>
              <a:rPr lang="nb-NO" smtClean="0"/>
              <a:t>samlinger»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827584" y="3538305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● </a:t>
            </a:r>
            <a:r>
              <a:rPr lang="nb-NO" sz="2500" smtClean="0"/>
              <a:t>Sluttbrukerne</a:t>
            </a:r>
            <a:endParaRPr lang="nb-NO" sz="2500"/>
          </a:p>
          <a:p>
            <a:pPr marL="285750" indent="-285750">
              <a:buFontTx/>
              <a:buChar char="-"/>
            </a:pPr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</a:t>
            </a:r>
          </a:p>
          <a:p>
            <a:pPr marL="285750" indent="-285750">
              <a:buFontTx/>
              <a:buChar char="-"/>
            </a:pPr>
            <a:r>
              <a:rPr lang="en-GB" sz="2500" err="1" smtClean="0"/>
              <a:t>importerte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emneord</a:t>
            </a:r>
            <a:endParaRPr lang="nb-NO" sz="2500"/>
          </a:p>
          <a:p>
            <a:r>
              <a:rPr lang="nb-NO"/>
              <a:t>● </a:t>
            </a:r>
            <a:r>
              <a:rPr lang="nb-NO" sz="2500" smtClean="0"/>
              <a:t>Bibliotekpersonalet</a:t>
            </a:r>
            <a:endParaRPr lang="nb-NO" sz="2500"/>
          </a:p>
          <a:p>
            <a:pPr marL="285750" indent="-285750">
              <a:buFontTx/>
              <a:buChar char="-"/>
            </a:pPr>
            <a:r>
              <a:rPr lang="nb-NO" sz="2500" smtClean="0"/>
              <a:t>støtte </a:t>
            </a:r>
            <a:r>
              <a:rPr lang="nb-NO" sz="2500"/>
              <a:t>i indekseringsarbeidet</a:t>
            </a:r>
            <a:r>
              <a:rPr lang="nb-NO" sz="2500" smtClean="0"/>
              <a:t> 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2691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416824" cy="39898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598662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35" y="1930003"/>
            <a:ext cx="6353129" cy="39888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7584" y="12329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/>
              <a:t>forts.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950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Hva er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smtClean="0">
                <a:solidFill>
                  <a:srgbClr val="F89A53"/>
                </a:solidFill>
              </a:rPr>
              <a:t>Hvorfor</a:t>
            </a:r>
            <a:r>
              <a:rPr lang="en-GB" sz="2500" dirty="0" smtClean="0"/>
              <a:t> mapper vi?</a:t>
            </a:r>
            <a:br>
              <a:rPr lang="en-GB" sz="2500" dirty="0" smtClean="0"/>
            </a:b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I</a:t>
            </a:r>
            <a:r>
              <a:rPr lang="en-GB" sz="2500" err="1" smtClean="0"/>
              <a:t>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 err="1" smtClean="0"/>
              <a:t>emneord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Realfagstermer</a:t>
            </a:r>
            <a:r>
              <a:rPr lang="en-GB" sz="2500" smtClean="0"/>
              <a:t>):</a:t>
            </a:r>
            <a:br>
              <a:rPr lang="en-GB" sz="2500" smtClean="0"/>
            </a:br>
            <a:r>
              <a:rPr lang="en-GB" sz="2500" err="1" smtClean="0"/>
              <a:t>Søke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norsk</a:t>
            </a:r>
            <a:r>
              <a:rPr lang="en-GB" sz="2500" smtClean="0"/>
              <a:t>, lese </a:t>
            </a:r>
            <a:r>
              <a:rPr lang="en-GB" sz="2500" err="1" smtClean="0"/>
              <a:t>på</a:t>
            </a:r>
            <a:r>
              <a:rPr lang="en-GB" sz="2500" smtClean="0"/>
              <a:t> engelsk</a:t>
            </a:r>
            <a:endParaRPr lang="nb-NO" sz="2500"/>
          </a:p>
          <a:p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2886041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I</a:t>
            </a:r>
            <a:r>
              <a:rPr lang="en-GB" sz="2500" err="1" smtClean="0"/>
              <a:t>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 err="1" smtClean="0"/>
              <a:t>emneord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Realfagstermer</a:t>
            </a:r>
            <a:r>
              <a:rPr lang="en-GB" sz="2500" smtClean="0"/>
              <a:t>):</a:t>
            </a:r>
            <a:br>
              <a:rPr lang="en-GB" sz="2500" smtClean="0"/>
            </a:br>
            <a:r>
              <a:rPr lang="en-GB" sz="2500" err="1" smtClean="0"/>
              <a:t>Søke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norsk</a:t>
            </a:r>
            <a:r>
              <a:rPr lang="en-GB" sz="2500" smtClean="0"/>
              <a:t>, lese </a:t>
            </a:r>
            <a:r>
              <a:rPr lang="en-GB" sz="2500" err="1" smtClean="0"/>
              <a:t>på</a:t>
            </a:r>
            <a:r>
              <a:rPr lang="en-GB" sz="2500" smtClean="0"/>
              <a:t> engelsk</a:t>
            </a:r>
            <a:endParaRPr lang="nb-NO" sz="2500"/>
          </a:p>
          <a:p>
            <a:endParaRPr lang="en-GB" sz="2500"/>
          </a:p>
        </p:txBody>
      </p:sp>
      <p:sp>
        <p:nvSpPr>
          <p:cNvPr id="3" name="Sylinder 2"/>
          <p:cNvSpPr/>
          <p:nvPr/>
        </p:nvSpPr>
        <p:spPr>
          <a:xfrm>
            <a:off x="4432347" y="2606785"/>
            <a:ext cx="1872208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 rot="10800000">
            <a:off x="6384735" y="2606785"/>
            <a:ext cx="2071334" cy="2304256"/>
          </a:xfrm>
          <a:prstGeom prst="rightArrow">
            <a:avLst/>
          </a:prstGeom>
          <a:solidFill>
            <a:srgbClr val="E5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16453" y="339825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smtClean="0"/>
              <a:t>UBs katalog</a:t>
            </a:r>
            <a:endParaRPr lang="nb-NO" sz="2500"/>
          </a:p>
        </p:txBody>
      </p:sp>
      <p:sp>
        <p:nvSpPr>
          <p:cNvPr id="7" name="TekstSylinder 6"/>
          <p:cNvSpPr txBox="1"/>
          <p:nvPr/>
        </p:nvSpPr>
        <p:spPr>
          <a:xfrm>
            <a:off x="6956990" y="3136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Engelske </a:t>
            </a:r>
            <a:br>
              <a:rPr lang="nb-NO" smtClean="0"/>
            </a:br>
            <a:r>
              <a:rPr lang="nb-NO" smtClean="0"/>
              <a:t>e-bøker med </a:t>
            </a:r>
            <a:r>
              <a:rPr lang="nb-NO" err="1" smtClean="0"/>
              <a:t>dewey</a:t>
            </a:r>
            <a:r>
              <a:rPr lang="nb-NO" smtClean="0"/>
              <a:t>-klassifikasjon</a:t>
            </a: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98813" y="3406497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/>
              <a:t>Emne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872392" y="3406497"/>
            <a:ext cx="226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Klassifikasjon</a:t>
            </a:r>
            <a:endParaRPr lang="nb-NO" sz="2500"/>
          </a:p>
        </p:txBody>
      </p:sp>
      <p:sp>
        <p:nvSpPr>
          <p:cNvPr id="14" name="Nedoverbuet pil 13"/>
          <p:cNvSpPr/>
          <p:nvPr/>
        </p:nvSpPr>
        <p:spPr>
          <a:xfrm>
            <a:off x="971600" y="2885019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>
            <a:off x="3121496" y="2900298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I</a:t>
            </a:r>
            <a:r>
              <a:rPr lang="en-GB" sz="2500" err="1" smtClean="0"/>
              <a:t>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 err="1" smtClean="0"/>
              <a:t>emneord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Realfagstermer</a:t>
            </a:r>
            <a:r>
              <a:rPr lang="en-GB" sz="2500" smtClean="0"/>
              <a:t>):</a:t>
            </a:r>
            <a:br>
              <a:rPr lang="en-GB" sz="2500" smtClean="0"/>
            </a:br>
            <a:r>
              <a:rPr lang="en-GB" sz="2500" err="1" smtClean="0"/>
              <a:t>Søke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norsk</a:t>
            </a:r>
            <a:r>
              <a:rPr lang="en-GB" sz="2500" smtClean="0"/>
              <a:t>, lese </a:t>
            </a:r>
            <a:r>
              <a:rPr lang="en-GB" sz="2500" err="1" smtClean="0"/>
              <a:t>på</a:t>
            </a:r>
            <a:r>
              <a:rPr lang="en-GB" sz="2500" smtClean="0"/>
              <a:t> engelsk</a:t>
            </a:r>
            <a:endParaRPr lang="nb-NO" sz="2500"/>
          </a:p>
          <a:p>
            <a:endParaRPr lang="en-GB" sz="2500"/>
          </a:p>
        </p:txBody>
      </p:sp>
      <p:sp>
        <p:nvSpPr>
          <p:cNvPr id="3" name="Sylinder 2"/>
          <p:cNvSpPr/>
          <p:nvPr/>
        </p:nvSpPr>
        <p:spPr>
          <a:xfrm>
            <a:off x="4432347" y="2606785"/>
            <a:ext cx="1872208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 rot="10800000">
            <a:off x="6384735" y="2606785"/>
            <a:ext cx="2071334" cy="2304256"/>
          </a:xfrm>
          <a:prstGeom prst="rightArrow">
            <a:avLst/>
          </a:prstGeom>
          <a:solidFill>
            <a:srgbClr val="E5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16453" y="339825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smtClean="0"/>
              <a:t>UBs katalog</a:t>
            </a:r>
            <a:endParaRPr lang="nb-NO" sz="2500"/>
          </a:p>
        </p:txBody>
      </p:sp>
      <p:sp>
        <p:nvSpPr>
          <p:cNvPr id="7" name="TekstSylinder 6"/>
          <p:cNvSpPr txBox="1"/>
          <p:nvPr/>
        </p:nvSpPr>
        <p:spPr>
          <a:xfrm>
            <a:off x="6956990" y="3136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Engelske </a:t>
            </a:r>
            <a:br>
              <a:rPr lang="nb-NO" smtClean="0"/>
            </a:br>
            <a:r>
              <a:rPr lang="nb-NO" smtClean="0"/>
              <a:t>e-bøker med </a:t>
            </a:r>
            <a:r>
              <a:rPr lang="nb-NO" err="1" smtClean="0"/>
              <a:t>dewey</a:t>
            </a:r>
            <a:r>
              <a:rPr lang="nb-NO" smtClean="0"/>
              <a:t>-klassifikasjon</a:t>
            </a:r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683568" y="5075639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Brukerne får orientere seg i emnebaserte metadata </a:t>
            </a:r>
            <a:br>
              <a:rPr lang="nb-NO" sz="2500" smtClean="0"/>
            </a:br>
            <a:r>
              <a:rPr lang="nb-NO" sz="2500" smtClean="0"/>
              <a:t>før søk mot katalogpostene</a:t>
            </a:r>
            <a:endParaRPr lang="nb-NO" sz="2500"/>
          </a:p>
          <a:p>
            <a:endParaRPr lang="en-GB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398813" y="3406497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/>
              <a:t>Emne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872392" y="3406497"/>
            <a:ext cx="226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Klassifikasjon</a:t>
            </a:r>
            <a:endParaRPr lang="nb-NO" sz="2500"/>
          </a:p>
        </p:txBody>
      </p:sp>
      <p:sp>
        <p:nvSpPr>
          <p:cNvPr id="14" name="Nedoverbuet pil 13"/>
          <p:cNvSpPr/>
          <p:nvPr/>
        </p:nvSpPr>
        <p:spPr>
          <a:xfrm>
            <a:off x="971600" y="2885019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>
            <a:off x="3121496" y="2900298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eks. Realfag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6" y="2553216"/>
            <a:ext cx="7524000" cy="34045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898046"/>
            <a:ext cx="5886450" cy="7524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1" y="4706817"/>
            <a:ext cx="5972175" cy="123825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779912" y="4797152"/>
            <a:ext cx="792088" cy="288032"/>
          </a:xfrm>
          <a:prstGeom prst="rect">
            <a:avLst/>
          </a:prstGeom>
          <a:solidFill>
            <a:srgbClr val="D7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2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</a:t>
            </a:r>
            <a:r>
              <a:rPr lang="nb-NO" sz="2500"/>
              <a:t>e</a:t>
            </a:r>
            <a:r>
              <a:rPr lang="nb-NO" sz="2500" smtClean="0"/>
              <a:t>ks. Humord</a:t>
            </a:r>
            <a:endParaRPr lang="en-GB" sz="25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0" y="2465477"/>
            <a:ext cx="7524828" cy="3390439"/>
          </a:xfrm>
          <a:prstGeom prst="rect">
            <a:avLst/>
          </a:prstGeom>
        </p:spPr>
      </p:pic>
      <p:sp>
        <p:nvSpPr>
          <p:cNvPr id="5" name="Pil venstre 4"/>
          <p:cNvSpPr/>
          <p:nvPr/>
        </p:nvSpPr>
        <p:spPr>
          <a:xfrm>
            <a:off x="4139952" y="4891953"/>
            <a:ext cx="2520280" cy="504056"/>
          </a:xfrm>
          <a:prstGeom prst="leftArrow">
            <a:avLst/>
          </a:prstGeom>
          <a:solidFill>
            <a:schemeClr val="bg1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400097" y="501317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smtClean="0"/>
              <a:t>Alternative termer: </a:t>
            </a:r>
            <a:r>
              <a:rPr lang="nb-NO" sz="1100" err="1" smtClean="0"/>
              <a:t>Idiomatikk</a:t>
            </a:r>
            <a:r>
              <a:rPr lang="nb-NO" sz="1100" smtClean="0"/>
              <a:t>, …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217945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689658" y="1620509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«Sørge </a:t>
            </a:r>
            <a:r>
              <a:rPr lang="nb-NO"/>
              <a:t>for gode gjenfinningsmuligheter i en stadig voksende </a:t>
            </a:r>
            <a:r>
              <a:rPr lang="nb-NO" smtClean="0"/>
              <a:t>informasjonsmengde»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689658" y="1620509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«Sørge </a:t>
            </a:r>
            <a:r>
              <a:rPr lang="nb-NO"/>
              <a:t>for gode gjenfinningsmuligheter i en stadig voksende </a:t>
            </a:r>
            <a:r>
              <a:rPr lang="nb-NO" smtClean="0"/>
              <a:t>informasjonsmengde»</a:t>
            </a:r>
            <a:endParaRPr lang="en-GB"/>
          </a:p>
        </p:txBody>
      </p:sp>
      <p:sp>
        <p:nvSpPr>
          <p:cNvPr id="17" name="TekstSylinder 16"/>
          <p:cNvSpPr txBox="1"/>
          <p:nvPr/>
        </p:nvSpPr>
        <p:spPr>
          <a:xfrm>
            <a:off x="827584" y="3692931"/>
            <a:ext cx="7859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● </a:t>
            </a:r>
            <a:r>
              <a:rPr lang="en-GB" sz="2500" dirty="0" smtClean="0"/>
              <a:t>Vekst </a:t>
            </a:r>
            <a:r>
              <a:rPr lang="en-GB" sz="2500" dirty="0" err="1" smtClean="0"/>
              <a:t>i</a:t>
            </a:r>
            <a:r>
              <a:rPr lang="en-GB" sz="2500" smtClean="0"/>
              <a:t> </a:t>
            </a:r>
            <a:r>
              <a:rPr lang="en-GB" sz="2500" err="1"/>
              <a:t>egen</a:t>
            </a:r>
            <a:r>
              <a:rPr lang="en-GB" sz="2500"/>
              <a:t> </a:t>
            </a:r>
            <a:r>
              <a:rPr lang="en-GB" sz="2500" smtClean="0"/>
              <a:t>katalog: Importerte poster uten våre metadata, men med dewey-klassifikasjon</a:t>
            </a:r>
          </a:p>
          <a:p>
            <a:r>
              <a:rPr lang="en-GB"/>
              <a:t>● </a:t>
            </a:r>
            <a:r>
              <a:rPr lang="nb-NO" sz="2500" smtClean="0"/>
              <a:t>Våre </a:t>
            </a:r>
            <a:r>
              <a:rPr lang="nb-NO" sz="2500" err="1"/>
              <a:t>mappinger</a:t>
            </a:r>
            <a:r>
              <a:rPr lang="nb-NO" sz="2500"/>
              <a:t> publiseres som lenkede data til bruk på den </a:t>
            </a:r>
            <a:r>
              <a:rPr lang="nb-NO" sz="2500" smtClean="0"/>
              <a:t>semantiske veven: Potensiale for utnyttelse utenom UB og utenfor biblioteksammenheng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195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42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4711325" y="387421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09381" y="3839406"/>
            <a:ext cx="362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mtClean="0"/>
              <a:t>«Samarbeide </a:t>
            </a:r>
            <a:r>
              <a:rPr lang="nb-NO"/>
              <a:t>på tvers av institusjons- og landegrenser for å bli best </a:t>
            </a:r>
            <a:r>
              <a:rPr lang="nb-NO" smtClean="0"/>
              <a:t>mulig»</a:t>
            </a:r>
            <a:endParaRPr lang="nb-NO"/>
          </a:p>
          <a:p>
            <a:r>
              <a:rPr lang="nb-NO" smtClean="0"/>
              <a:t>«Utvikle </a:t>
            </a:r>
            <a:r>
              <a:rPr lang="nb-NO"/>
              <a:t>strategiske partnerskap gjennom internasjonalt og nasjonalt </a:t>
            </a:r>
            <a:r>
              <a:rPr lang="nb-NO" smtClean="0"/>
              <a:t>samarbeid»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Hva er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smtClean="0"/>
              <a:t>Hvorfor mapper vi?</a:t>
            </a:r>
            <a:br>
              <a:rPr lang="en-GB" sz="2500" dirty="0" smtClean="0"/>
            </a:br>
            <a:endParaRPr lang="en-GB" sz="2500" dirty="0" smtClean="0"/>
          </a:p>
          <a:p>
            <a:r>
              <a:rPr lang="en-GB" sz="2500" dirty="0">
                <a:solidFill>
                  <a:srgbClr val="F89A53"/>
                </a:solidFill>
              </a:rPr>
              <a:t>Hvordan</a:t>
            </a:r>
            <a:r>
              <a:rPr lang="en-GB" sz="2500" dirty="0"/>
              <a:t> ma</a:t>
            </a:r>
            <a:r>
              <a:rPr lang="en-GB" sz="2500" dirty="0" smtClean="0"/>
              <a:t>pper vi?</a:t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4711325" y="387421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09381" y="3839406"/>
            <a:ext cx="362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mtClean="0"/>
              <a:t>«Samarbeide </a:t>
            </a:r>
            <a:r>
              <a:rPr lang="nb-NO"/>
              <a:t>på tvers av institusjons- og landegrenser for å bli best </a:t>
            </a:r>
            <a:r>
              <a:rPr lang="nb-NO" smtClean="0"/>
              <a:t>mulig»</a:t>
            </a:r>
            <a:endParaRPr lang="nb-NO"/>
          </a:p>
          <a:p>
            <a:r>
              <a:rPr lang="nb-NO" smtClean="0"/>
              <a:t>«Utvikle </a:t>
            </a:r>
            <a:r>
              <a:rPr lang="nb-NO"/>
              <a:t>strategiske partnerskap gjennom internasjonalt og nasjonalt </a:t>
            </a:r>
            <a:r>
              <a:rPr lang="nb-NO" smtClean="0"/>
              <a:t>samarbeid»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715169" y="1430830"/>
            <a:ext cx="8388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nb-NO" sz="2500" smtClean="0"/>
              <a:t>Prosjektet bringer oss i kontakt med nasjonalt og internasjonalt kompetansemiljø innen metadata</a:t>
            </a:r>
          </a:p>
          <a:p>
            <a:r>
              <a:rPr lang="en-GB"/>
              <a:t>● </a:t>
            </a:r>
            <a:r>
              <a:rPr lang="en-GB" sz="2500"/>
              <a:t>Nybrottsarbeid: anvendelse av </a:t>
            </a:r>
            <a:r>
              <a:rPr lang="en-GB" sz="2500" smtClean="0"/>
              <a:t>ISO 25964-2</a:t>
            </a:r>
            <a:r>
              <a:rPr lang="en-GB" sz="2500"/>
              <a:t/>
            </a:r>
            <a:br>
              <a:rPr lang="en-GB" sz="2500"/>
            </a:br>
            <a:r>
              <a:rPr lang="en-GB"/>
              <a:t>● </a:t>
            </a:r>
            <a:r>
              <a:rPr lang="en-GB" sz="2500"/>
              <a:t>Utarbeiding av EDUG recommendations for mapping</a:t>
            </a:r>
          </a:p>
          <a:p>
            <a:r>
              <a:rPr lang="en-GB" smtClean="0"/>
              <a:t>● </a:t>
            </a:r>
            <a:r>
              <a:rPr lang="nb-NO" sz="2500" smtClean="0"/>
              <a:t>Nasjonalbiblioteket/</a:t>
            </a:r>
            <a:r>
              <a:rPr lang="nb-NO" sz="2500" err="1" smtClean="0"/>
              <a:t>WebDewey</a:t>
            </a:r>
            <a:r>
              <a:rPr lang="nb-NO" sz="2500" smtClean="0"/>
              <a:t>-redaksjonen, </a:t>
            </a:r>
            <a:r>
              <a:rPr lang="nb-NO" sz="2500"/>
              <a:t>Biblioteksentralen, EDUG, OCLC, </a:t>
            </a:r>
            <a:r>
              <a:rPr lang="nb-NO" sz="2500" err="1" smtClean="0"/>
              <a:t>Pansoft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59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81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746540" y="3892906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«Levere </a:t>
            </a:r>
            <a:r>
              <a:rPr lang="nb-NO"/>
              <a:t>kunnskapskilder og tjenester med effektive brukergrensesnitt på stadig flere </a:t>
            </a:r>
            <a:r>
              <a:rPr lang="nb-NO" smtClean="0"/>
              <a:t>plattformer»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746540" y="3892906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60240" y="1569333"/>
            <a:ext cx="8126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Utvikling</a:t>
            </a:r>
            <a:r>
              <a:rPr lang="en-GB" sz="2500" smtClean="0"/>
              <a:t> </a:t>
            </a:r>
            <a:r>
              <a:rPr lang="en-GB" sz="2500" err="1" smtClean="0"/>
              <a:t>av</a:t>
            </a:r>
            <a:r>
              <a:rPr lang="en-GB" sz="2500" smtClean="0"/>
              <a:t> </a:t>
            </a:r>
            <a:r>
              <a:rPr lang="en-GB" sz="2500" err="1" smtClean="0"/>
              <a:t>mappingverktøy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samme</a:t>
            </a:r>
            <a:r>
              <a:rPr lang="en-GB" sz="2500" smtClean="0"/>
              <a:t> </a:t>
            </a:r>
            <a:r>
              <a:rPr lang="en-GB" sz="2500" err="1" smtClean="0"/>
              <a:t>plattform</a:t>
            </a:r>
            <a:r>
              <a:rPr lang="en-GB" sz="2500" smtClean="0"/>
              <a:t> </a:t>
            </a:r>
            <a:r>
              <a:rPr lang="en-GB" sz="2500" err="1" smtClean="0"/>
              <a:t>som</a:t>
            </a:r>
            <a:r>
              <a:rPr lang="en-GB" sz="2500" smtClean="0"/>
              <a:t> WebDewey: ccmapper (Pansoft)</a:t>
            </a:r>
          </a:p>
          <a:p>
            <a:r>
              <a:rPr lang="en-GB"/>
              <a:t>● </a:t>
            </a:r>
            <a:r>
              <a:rPr lang="en-GB" sz="2500" smtClean="0"/>
              <a:t>OCLC ønsker å ta i bruk ccmapper</a:t>
            </a:r>
            <a:endParaRPr lang="en-GB" sz="2500"/>
          </a:p>
          <a:p>
            <a:r>
              <a:rPr lang="en-GB" smtClean="0"/>
              <a:t>● </a:t>
            </a:r>
            <a:r>
              <a:rPr lang="en-GB" sz="2500" err="1" smtClean="0"/>
              <a:t>Relevans</a:t>
            </a:r>
            <a:r>
              <a:rPr lang="en-GB" sz="2500" smtClean="0"/>
              <a:t> for UB-</a:t>
            </a:r>
            <a:r>
              <a:rPr lang="nb-NO" sz="2500" smtClean="0"/>
              <a:t>prosjektet «Visuell navigasjon» – forbedre </a:t>
            </a:r>
            <a:r>
              <a:rPr lang="nb-NO" sz="2500"/>
              <a:t>søk ved utnyttelse av norske emnevokabularer</a:t>
            </a:r>
            <a:endParaRPr lang="en-GB" sz="2500"/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«Levere </a:t>
            </a:r>
            <a:r>
              <a:rPr lang="nb-NO"/>
              <a:t>kunnskapskilder og tjenester med effektive brukergrensesnitt på stadig flere </a:t>
            </a:r>
            <a:r>
              <a:rPr lang="nb-NO" smtClean="0"/>
              <a:t>plattformer»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316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405237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WebDewey</a:t>
            </a:r>
            <a:r>
              <a:rPr lang="en-GB" sz="2500" smtClean="0"/>
              <a:t>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nummerbygging</a:t>
            </a:r>
            <a:r>
              <a:rPr lang="en-GB" sz="2500" smtClean="0"/>
              <a:t> (1/4 </a:t>
            </a:r>
            <a:r>
              <a:rPr lang="en-GB" sz="2500" err="1" smtClean="0"/>
              <a:t>av</a:t>
            </a:r>
            <a:r>
              <a:rPr lang="en-GB" sz="2500" smtClean="0"/>
              <a:t> all </a:t>
            </a:r>
            <a:r>
              <a:rPr lang="en-GB" sz="2500" err="1" smtClean="0"/>
              <a:t>nummerbygging</a:t>
            </a:r>
            <a:r>
              <a:rPr lang="en-GB" sz="2500" smtClean="0"/>
              <a:t>)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4165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405237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WebDewey</a:t>
            </a:r>
            <a:r>
              <a:rPr lang="en-GB" sz="2500" smtClean="0"/>
              <a:t>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nummerbygging</a:t>
            </a:r>
            <a:r>
              <a:rPr lang="en-GB" sz="2500" smtClean="0"/>
              <a:t> (1/4 </a:t>
            </a:r>
            <a:r>
              <a:rPr lang="en-GB" sz="2500" err="1" smtClean="0"/>
              <a:t>av</a:t>
            </a:r>
            <a:r>
              <a:rPr lang="en-GB" sz="2500" smtClean="0"/>
              <a:t> all </a:t>
            </a:r>
            <a:r>
              <a:rPr lang="en-GB" sz="2500" err="1" smtClean="0"/>
              <a:t>nummerbygging</a:t>
            </a:r>
            <a:r>
              <a:rPr lang="en-GB" sz="2500" smtClean="0"/>
              <a:t>)</a:t>
            </a:r>
            <a:endParaRPr lang="nb-NO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899592" y="5200514"/>
            <a:ext cx="691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Kompetanseheving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personalet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663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340768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8263847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/>
              <a:t>Hva</a:t>
            </a:r>
            <a:r>
              <a:rPr lang="en-GB" sz="2500"/>
              <a:t> </a:t>
            </a:r>
            <a:r>
              <a:rPr lang="en-GB" sz="2500" err="1"/>
              <a:t>er</a:t>
            </a:r>
            <a:r>
              <a:rPr lang="en-GB" sz="2500"/>
              <a:t> mapping?</a:t>
            </a:r>
            <a:br>
              <a:rPr lang="en-GB" sz="2500"/>
            </a:br>
            <a:endParaRPr lang="en-GB" sz="2500"/>
          </a:p>
          <a:p>
            <a:r>
              <a:rPr lang="en-GB" sz="2500" err="1" smtClean="0"/>
              <a:t>Hvorfor</a:t>
            </a:r>
            <a:r>
              <a:rPr lang="en-GB" sz="2500" smtClean="0"/>
              <a:t> mapper vi?</a:t>
            </a:r>
            <a:br>
              <a:rPr lang="en-GB" sz="2500" smtClean="0"/>
            </a:br>
            <a:endParaRPr lang="en-GB" sz="2500" smtClean="0"/>
          </a:p>
          <a:p>
            <a:r>
              <a:rPr lang="en-GB" sz="2500" err="1"/>
              <a:t>Hvordan</a:t>
            </a:r>
            <a:r>
              <a:rPr lang="en-GB" sz="2500"/>
              <a:t> ma</a:t>
            </a:r>
            <a:r>
              <a:rPr lang="en-GB" sz="2500" smtClean="0"/>
              <a:t>pper vi?</a:t>
            </a:r>
            <a:br>
              <a:rPr lang="en-GB" sz="2500" smtClean="0"/>
            </a:br>
            <a:endParaRPr lang="en-GB" sz="2500" smtClean="0"/>
          </a:p>
          <a:p>
            <a:r>
              <a:rPr lang="en-GB" sz="2500" dirty="0" err="1" smtClean="0"/>
              <a:t>Prosjektet</a:t>
            </a:r>
            <a:r>
              <a:rPr lang="en-GB" sz="2500" smtClean="0"/>
              <a:t> er finansiert av Nasjonalbiblioteket</a:t>
            </a:r>
            <a:endParaRPr lang="en-GB" sz="2500"/>
          </a:p>
          <a:p>
            <a:r>
              <a:rPr lang="en-GB" sz="2500"/>
              <a:t>Les </a:t>
            </a:r>
            <a:r>
              <a:rPr lang="en-GB" sz="2500" smtClean="0"/>
              <a:t>mer i brosjyren, styringsdokumentet </a:t>
            </a:r>
            <a:r>
              <a:rPr lang="en-GB" sz="2500"/>
              <a:t>og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/>
              <a:t>tidligere presentasjoner på prosjektsiden: </a:t>
            </a:r>
            <a:br>
              <a:rPr lang="en-GB" sz="2500"/>
            </a:br>
            <a:r>
              <a:rPr lang="nb-NO" sz="240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ub.uio.no/om/prosjekter</a:t>
            </a:r>
            <a:endParaRPr lang="nb-NO" sz="2800">
              <a:solidFill>
                <a:srgbClr val="F89A53"/>
              </a:solidFill>
            </a:endParaRPr>
          </a:p>
          <a:p>
            <a:endParaRPr lang="en-GB" sz="2500">
              <a:solidFill>
                <a:srgbClr val="F89A53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50215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373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12665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Omfang i antall tusen begreper:</a:t>
            </a:r>
          </a:p>
          <a:p>
            <a:r>
              <a:rPr lang="nb-NO" smtClean="0"/>
              <a:t>Vokabular: Hume 18, Real 15, totalt 33</a:t>
            </a:r>
            <a:br>
              <a:rPr lang="nb-NO" smtClean="0"/>
            </a:br>
            <a:r>
              <a:rPr lang="nb-NO" smtClean="0"/>
              <a:t>Mappet: 10 </a:t>
            </a:r>
            <a:r>
              <a:rPr lang="nb-NO"/>
              <a:t>av 33 tusen </a:t>
            </a:r>
            <a:r>
              <a:rPr lang="nb-NO" smtClean="0"/>
              <a:t>(30 %)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21025" y="4806661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5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4" y="2076269"/>
            <a:ext cx="2496136" cy="2470067"/>
          </a:xfrm>
          <a:prstGeom prst="ellipse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18949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Omfang i antall tusen begreper:</a:t>
            </a:r>
          </a:p>
          <a:p>
            <a:r>
              <a:rPr lang="nb-NO" smtClean="0"/>
              <a:t>Vokabular: Hume 18, Real 15, totalt 33</a:t>
            </a:r>
            <a:br>
              <a:rPr lang="nb-NO" smtClean="0"/>
            </a:br>
            <a:r>
              <a:rPr lang="nb-NO" smtClean="0"/>
              <a:t>Mappet: 10 </a:t>
            </a:r>
            <a:r>
              <a:rPr lang="nb-NO"/>
              <a:t>av 33 tusen </a:t>
            </a:r>
            <a:r>
              <a:rPr lang="nb-NO" smtClean="0"/>
              <a:t>(30 %)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21025" y="4806661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1130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4" y="2076269"/>
            <a:ext cx="2496136" cy="2470067"/>
          </a:xfrm>
          <a:prstGeom prst="ellipse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60554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Omfang i antall tusen begreper:</a:t>
            </a:r>
          </a:p>
          <a:p>
            <a:r>
              <a:rPr lang="nb-NO" smtClean="0"/>
              <a:t>Vokabular: Hume 18, Real 15, totalt 33</a:t>
            </a:r>
            <a:br>
              <a:rPr lang="nb-NO" smtClean="0"/>
            </a:br>
            <a:r>
              <a:rPr lang="nb-NO" smtClean="0"/>
              <a:t>Mappet: 10 </a:t>
            </a:r>
            <a:r>
              <a:rPr lang="nb-NO"/>
              <a:t>av 33 tusen </a:t>
            </a:r>
            <a:r>
              <a:rPr lang="nb-NO" smtClean="0"/>
              <a:t>(30 %)</a:t>
            </a: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4674636" y="5096951"/>
            <a:ext cx="4020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Antall mappinger pr begrep: </a:t>
            </a:r>
            <a:r>
              <a:rPr lang="nb-NO" smtClean="0"/>
              <a:t>2,63</a:t>
            </a:r>
            <a:endParaRPr lang="nb-NO"/>
          </a:p>
          <a:p>
            <a:r>
              <a:rPr lang="nb-NO" smtClean="0"/>
              <a:t>Mappingtall når alt er ferdig: 87 tusen</a:t>
            </a:r>
            <a:endParaRPr lang="nb-NO"/>
          </a:p>
          <a:p>
            <a:r>
              <a:rPr lang="nb-NO" smtClean="0"/>
              <a:t>Ferdig nå: </a:t>
            </a:r>
            <a:r>
              <a:rPr lang="nb-NO"/>
              <a:t>Hume 18, Real </a:t>
            </a:r>
            <a:r>
              <a:rPr lang="nb-NO" smtClean="0"/>
              <a:t>8, totalt 26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21025" y="4806661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668608" y="4836626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rgbClr val="57757A"/>
                </a:solidFill>
              </a:rPr>
              <a:t>Mappinger</a:t>
            </a:r>
            <a:endParaRPr lang="nb-NO" b="1">
              <a:solidFill>
                <a:srgbClr val="57757A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1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714792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3421385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vrundet rektangel 2"/>
          <p:cNvSpPr/>
          <p:nvPr/>
        </p:nvSpPr>
        <p:spPr>
          <a:xfrm>
            <a:off x="804847" y="4802348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1" y="5137283"/>
            <a:ext cx="1861151" cy="521482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3188696" y="513728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Utvikling av mappingverktøy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4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vi rent konkret?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201523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vi rent konkret?</a:t>
            </a:r>
            <a:endParaRPr lang="nb-NO" sz="2500"/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Datastøttet, intellektuell prosess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2061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</a:t>
            </a:r>
            <a:r>
              <a:rPr lang="nb-NO" sz="2000" err="1" smtClean="0"/>
              <a:t>mapping</a:t>
            </a:r>
            <a:r>
              <a:rPr lang="nb-NO" sz="200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</a:t>
            </a:r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2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pic>
        <p:nvPicPr>
          <p:cNvPr id="2" name="Bild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27" y="3645024"/>
            <a:ext cx="5097746" cy="1428354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</a:t>
            </a:r>
            <a:r>
              <a:rPr lang="nb-NO" sz="2500"/>
              <a:t>vi rent konkret?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Datastøttet, intellektuell prosess</a:t>
            </a:r>
            <a:endParaRPr lang="nb-NO" sz="2500"/>
          </a:p>
        </p:txBody>
      </p:sp>
      <p:sp>
        <p:nvSpPr>
          <p:cNvPr id="9" name="TekstSylinder 8"/>
          <p:cNvSpPr txBox="1"/>
          <p:nvPr/>
        </p:nvSpPr>
        <p:spPr>
          <a:xfrm>
            <a:off x="1026204" y="27174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Demonstrasjon av verktøyet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4010635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screenshot – mapping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916894"/>
            <a:ext cx="7884000" cy="36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 – 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556792"/>
            <a:ext cx="7884367" cy="42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3341746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1328</Words>
  <Application>Microsoft Office PowerPoint</Application>
  <PresentationFormat>Skjermfremvisning (4:3)</PresentationFormat>
  <Paragraphs>321</Paragraphs>
  <Slides>72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Office-tema</vt:lpstr>
      <vt:lpstr>Hvorfor mapper vi?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Grete Seland</cp:lastModifiedBy>
  <cp:revision>230</cp:revision>
  <dcterms:created xsi:type="dcterms:W3CDTF">2016-03-04T12:36:54Z</dcterms:created>
  <dcterms:modified xsi:type="dcterms:W3CDTF">2016-12-12T09:38:27Z</dcterms:modified>
</cp:coreProperties>
</file>